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8"/>
  </p:handoutMasterIdLst>
  <p:sldIdLst>
    <p:sldId id="256" r:id="rId2"/>
    <p:sldId id="257" r:id="rId3"/>
    <p:sldId id="266" r:id="rId4"/>
    <p:sldId id="267" r:id="rId5"/>
    <p:sldId id="268" r:id="rId6"/>
    <p:sldId id="265"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7" d="100"/>
          <a:sy n="87" d="100"/>
        </p:scale>
        <p:origin x="710"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16/03/2022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3/16/2022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3/16/2022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3/16/2022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3/16/2022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6.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8A170893-5272-4B12-9E46-61B07E43AB5C}"/>
              </a:ext>
            </a:extLst>
          </p:cNvPr>
          <p:cNvSpPr txBox="1"/>
          <p:nvPr/>
        </p:nvSpPr>
        <p:spPr>
          <a:xfrm>
            <a:off x="5794132" y="3965331"/>
            <a:ext cx="5275384" cy="369332"/>
          </a:xfrm>
          <a:prstGeom prst="rect">
            <a:avLst/>
          </a:prstGeom>
          <a:noFill/>
        </p:spPr>
        <p:txBody>
          <a:bodyPr wrap="square" rtlCol="0">
            <a:spAutoFit/>
          </a:bodyPr>
          <a:lstStyle/>
          <a:p>
            <a:r>
              <a:rPr lang="en-GB" dirty="0" err="1"/>
              <a:t>Hörbuch</a:t>
            </a:r>
            <a:r>
              <a:rPr lang="en-GB" dirty="0"/>
              <a:t>: AKTIV BLEIBEN IM ALTER</a:t>
            </a:r>
          </a:p>
        </p:txBody>
      </p:sp>
      <p:pic>
        <p:nvPicPr>
          <p:cNvPr id="4" name="active1">
            <a:hlinkClick r:id="" action="ppaction://media"/>
            <a:extLst>
              <a:ext uri="{FF2B5EF4-FFF2-40B4-BE49-F238E27FC236}">
                <a16:creationId xmlns:a16="http://schemas.microsoft.com/office/drawing/2014/main" id="{A0535A12-C3D1-4776-9D42-B3424406412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693264" y="4573710"/>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770C1BCD-FB29-4FF4-9344-EF7A760DB36D}"/>
              </a:ext>
            </a:extLst>
          </p:cNvPr>
          <p:cNvSpPr txBox="1"/>
          <p:nvPr/>
        </p:nvSpPr>
        <p:spPr>
          <a:xfrm>
            <a:off x="3160873" y="2675037"/>
            <a:ext cx="5630789" cy="2308324"/>
          </a:xfrm>
          <a:prstGeom prst="rect">
            <a:avLst/>
          </a:prstGeom>
          <a:noFill/>
        </p:spPr>
        <p:txBody>
          <a:bodyPr wrap="square" rtlCol="0">
            <a:spAutoFit/>
          </a:bodyPr>
          <a:lstStyle/>
          <a:p>
            <a:pPr algn="just"/>
            <a:r>
              <a:rPr lang="en-GB" dirty="0"/>
              <a:t>Es </a:t>
            </a:r>
            <a:r>
              <a:rPr lang="en-GB" dirty="0" err="1"/>
              <a:t>ist</a:t>
            </a:r>
            <a:r>
              <a:rPr lang="en-GB" dirty="0"/>
              <a:t> </a:t>
            </a:r>
            <a:r>
              <a:rPr lang="en-GB" dirty="0" err="1"/>
              <a:t>wichtig</a:t>
            </a:r>
            <a:r>
              <a:rPr lang="en-GB" dirty="0"/>
              <a:t>, </a:t>
            </a:r>
            <a:r>
              <a:rPr lang="en-GB" dirty="0" err="1"/>
              <a:t>sich</a:t>
            </a:r>
            <a:r>
              <a:rPr lang="en-GB" dirty="0"/>
              <a:t> </a:t>
            </a:r>
            <a:r>
              <a:rPr lang="en-GB" dirty="0" err="1"/>
              <a:t>im</a:t>
            </a:r>
            <a:r>
              <a:rPr lang="en-GB" dirty="0"/>
              <a:t> Alter </a:t>
            </a:r>
            <a:r>
              <a:rPr lang="en-GB" dirty="0" err="1"/>
              <a:t>zu</a:t>
            </a:r>
            <a:r>
              <a:rPr lang="en-GB" dirty="0"/>
              <a:t> </a:t>
            </a:r>
            <a:r>
              <a:rPr lang="en-GB" dirty="0" err="1"/>
              <a:t>bewegen</a:t>
            </a:r>
            <a:r>
              <a:rPr lang="en-GB" dirty="0"/>
              <a:t> und </a:t>
            </a:r>
            <a:r>
              <a:rPr lang="en-GB" dirty="0" err="1"/>
              <a:t>körperlich</a:t>
            </a:r>
            <a:r>
              <a:rPr lang="en-GB" dirty="0"/>
              <a:t> </a:t>
            </a:r>
            <a:r>
              <a:rPr lang="en-GB" dirty="0" err="1"/>
              <a:t>aktiv</a:t>
            </a:r>
            <a:r>
              <a:rPr lang="en-GB" dirty="0"/>
              <a:t> </a:t>
            </a:r>
            <a:r>
              <a:rPr lang="en-GB" dirty="0" err="1"/>
              <a:t>zu</a:t>
            </a:r>
            <a:r>
              <a:rPr lang="en-GB" dirty="0"/>
              <a:t> </a:t>
            </a:r>
            <a:r>
              <a:rPr lang="en-GB" dirty="0" err="1"/>
              <a:t>bleiben</a:t>
            </a:r>
            <a:r>
              <a:rPr lang="en-GB" dirty="0"/>
              <a:t>. </a:t>
            </a:r>
            <a:r>
              <a:rPr lang="en-GB" dirty="0" err="1"/>
              <a:t>Bewegung</a:t>
            </a:r>
            <a:r>
              <a:rPr lang="en-GB" dirty="0"/>
              <a:t> </a:t>
            </a:r>
            <a:r>
              <a:rPr lang="en-GB" dirty="0" err="1"/>
              <a:t>kann</a:t>
            </a:r>
            <a:r>
              <a:rPr lang="en-GB" dirty="0"/>
              <a:t> </a:t>
            </a:r>
            <a:r>
              <a:rPr lang="en-GB" dirty="0" err="1"/>
              <a:t>Ihr</a:t>
            </a:r>
            <a:r>
              <a:rPr lang="en-GB" dirty="0"/>
              <a:t> </a:t>
            </a:r>
            <a:r>
              <a:rPr lang="en-GB" dirty="0" err="1"/>
              <a:t>Risiko</a:t>
            </a:r>
            <a:r>
              <a:rPr lang="en-GB" dirty="0"/>
              <a:t> </a:t>
            </a:r>
            <a:r>
              <a:rPr lang="en-GB" dirty="0" err="1"/>
              <a:t>für</a:t>
            </a:r>
            <a:r>
              <a:rPr lang="en-GB" dirty="0"/>
              <a:t> </a:t>
            </a:r>
            <a:r>
              <a:rPr lang="en-GB" dirty="0" err="1"/>
              <a:t>eine</a:t>
            </a:r>
            <a:r>
              <a:rPr lang="en-GB" dirty="0"/>
              <a:t> </a:t>
            </a:r>
            <a:r>
              <a:rPr lang="en-GB" dirty="0" err="1"/>
              <a:t>Reihe</a:t>
            </a:r>
            <a:r>
              <a:rPr lang="en-GB" dirty="0"/>
              <a:t> von </a:t>
            </a:r>
            <a:r>
              <a:rPr lang="en-GB" dirty="0" err="1"/>
              <a:t>Gesundheitsstörungen</a:t>
            </a:r>
            <a:r>
              <a:rPr lang="en-GB" dirty="0"/>
              <a:t> </a:t>
            </a:r>
            <a:r>
              <a:rPr lang="en-GB" dirty="0" err="1"/>
              <a:t>senken</a:t>
            </a:r>
            <a:r>
              <a:rPr lang="en-GB" dirty="0"/>
              <a:t>. Sie </a:t>
            </a:r>
            <a:r>
              <a:rPr lang="en-GB" dirty="0" err="1"/>
              <a:t>kann</a:t>
            </a:r>
            <a:r>
              <a:rPr lang="en-GB" dirty="0"/>
              <a:t> </a:t>
            </a:r>
            <a:r>
              <a:rPr lang="en-GB" dirty="0" err="1"/>
              <a:t>auch</a:t>
            </a:r>
            <a:r>
              <a:rPr lang="en-GB" dirty="0"/>
              <a:t> </a:t>
            </a:r>
            <a:r>
              <a:rPr lang="en-GB" dirty="0" err="1"/>
              <a:t>dazu</a:t>
            </a:r>
            <a:r>
              <a:rPr lang="en-GB" dirty="0"/>
              <a:t> </a:t>
            </a:r>
            <a:r>
              <a:rPr lang="en-GB" dirty="0" err="1"/>
              <a:t>beitragen</a:t>
            </a:r>
            <a:r>
              <a:rPr lang="en-GB" dirty="0"/>
              <a:t>, das </a:t>
            </a:r>
            <a:r>
              <a:rPr lang="en-GB" dirty="0" err="1"/>
              <a:t>Risiko</a:t>
            </a:r>
            <a:r>
              <a:rPr lang="en-GB" dirty="0"/>
              <a:t> von </a:t>
            </a:r>
            <a:r>
              <a:rPr lang="en-GB" dirty="0" err="1"/>
              <a:t>Stürzen</a:t>
            </a:r>
            <a:r>
              <a:rPr lang="en-GB" dirty="0"/>
              <a:t> </a:t>
            </a:r>
            <a:r>
              <a:rPr lang="en-GB" dirty="0" err="1"/>
              <a:t>zu</a:t>
            </a:r>
            <a:r>
              <a:rPr lang="en-GB" dirty="0"/>
              <a:t> </a:t>
            </a:r>
            <a:r>
              <a:rPr lang="en-GB" dirty="0" err="1"/>
              <a:t>verringern</a:t>
            </a:r>
            <a:r>
              <a:rPr lang="en-GB" dirty="0"/>
              <a:t>. </a:t>
            </a:r>
            <a:r>
              <a:rPr lang="en-GB" dirty="0" err="1"/>
              <a:t>Unabhängig</a:t>
            </a:r>
            <a:r>
              <a:rPr lang="en-GB" dirty="0"/>
              <a:t> von </a:t>
            </a:r>
            <a:r>
              <a:rPr lang="en-GB" dirty="0" err="1"/>
              <a:t>Ihrem</a:t>
            </a:r>
            <a:r>
              <a:rPr lang="en-GB" dirty="0"/>
              <a:t> Alter </a:t>
            </a:r>
            <a:r>
              <a:rPr lang="en-GB" dirty="0" err="1"/>
              <a:t>oder</a:t>
            </a:r>
            <a:r>
              <a:rPr lang="en-GB" dirty="0"/>
              <a:t> </a:t>
            </a:r>
            <a:r>
              <a:rPr lang="en-GB" dirty="0" err="1"/>
              <a:t>Gesundheitszustand</a:t>
            </a:r>
            <a:r>
              <a:rPr lang="en-GB" dirty="0"/>
              <a:t> </a:t>
            </a:r>
            <a:r>
              <a:rPr lang="en-GB" dirty="0" err="1"/>
              <a:t>gibt</a:t>
            </a:r>
            <a:r>
              <a:rPr lang="en-GB" dirty="0"/>
              <a:t> es </a:t>
            </a:r>
            <a:r>
              <a:rPr lang="en-GB" dirty="0" err="1"/>
              <a:t>viele</a:t>
            </a:r>
            <a:r>
              <a:rPr lang="en-GB" dirty="0"/>
              <a:t> </a:t>
            </a:r>
            <a:r>
              <a:rPr lang="en-GB" dirty="0" err="1"/>
              <a:t>Möglichkeiten</a:t>
            </a:r>
            <a:r>
              <a:rPr lang="en-GB" dirty="0"/>
              <a:t>, </a:t>
            </a:r>
            <a:r>
              <a:rPr lang="en-GB" dirty="0" err="1"/>
              <a:t>mehr</a:t>
            </a:r>
            <a:r>
              <a:rPr lang="en-GB" dirty="0"/>
              <a:t> </a:t>
            </a:r>
            <a:r>
              <a:rPr lang="en-GB" dirty="0" err="1"/>
              <a:t>Bewegung</a:t>
            </a:r>
            <a:r>
              <a:rPr lang="en-GB" dirty="0"/>
              <a:t> in </a:t>
            </a:r>
            <a:r>
              <a:rPr lang="en-GB" dirty="0" err="1"/>
              <a:t>Ihr</a:t>
            </a:r>
            <a:r>
              <a:rPr lang="en-GB" dirty="0"/>
              <a:t> Leben </a:t>
            </a:r>
            <a:r>
              <a:rPr lang="en-GB" dirty="0" err="1"/>
              <a:t>zu</a:t>
            </a:r>
            <a:r>
              <a:rPr lang="en-GB" dirty="0"/>
              <a:t> </a:t>
            </a:r>
            <a:r>
              <a:rPr lang="en-GB" dirty="0" err="1"/>
              <a:t>bringen</a:t>
            </a:r>
            <a:r>
              <a:rPr lang="en-GB" dirty="0"/>
              <a:t>. Es </a:t>
            </a:r>
            <a:r>
              <a:rPr lang="en-GB" dirty="0" err="1"/>
              <a:t>ist</a:t>
            </a:r>
            <a:r>
              <a:rPr lang="en-GB" dirty="0"/>
              <a:t> </a:t>
            </a:r>
            <a:r>
              <a:rPr lang="en-GB" dirty="0" err="1"/>
              <a:t>nie</a:t>
            </a:r>
            <a:r>
              <a:rPr lang="en-GB" dirty="0"/>
              <a:t> </a:t>
            </a:r>
            <a:r>
              <a:rPr lang="en-GB" dirty="0" err="1"/>
              <a:t>zu</a:t>
            </a:r>
            <a:r>
              <a:rPr lang="en-GB" dirty="0"/>
              <a:t> </a:t>
            </a:r>
            <a:r>
              <a:rPr lang="en-GB" dirty="0" err="1"/>
              <a:t>spät</a:t>
            </a:r>
            <a:r>
              <a:rPr lang="en-GB" dirty="0"/>
              <a:t>, </a:t>
            </a:r>
            <a:r>
              <a:rPr lang="en-GB" dirty="0" err="1"/>
              <a:t>wenn</a:t>
            </a:r>
            <a:r>
              <a:rPr lang="en-GB" dirty="0"/>
              <a:t> </a:t>
            </a:r>
            <a:r>
              <a:rPr lang="en-GB" dirty="0" err="1"/>
              <a:t>Bewegung</a:t>
            </a:r>
            <a:r>
              <a:rPr lang="en-GB" dirty="0"/>
              <a:t> </a:t>
            </a:r>
            <a:r>
              <a:rPr lang="en-GB" dirty="0" err="1"/>
              <a:t>einen</a:t>
            </a:r>
            <a:r>
              <a:rPr lang="en-GB" dirty="0"/>
              <a:t> </a:t>
            </a:r>
            <a:r>
              <a:rPr lang="en-GB" dirty="0" err="1"/>
              <a:t>positiven</a:t>
            </a:r>
            <a:r>
              <a:rPr lang="en-GB" dirty="0"/>
              <a:t> </a:t>
            </a:r>
            <a:r>
              <a:rPr lang="en-GB" dirty="0" err="1"/>
              <a:t>Effekt</a:t>
            </a:r>
            <a:r>
              <a:rPr lang="en-GB" dirty="0"/>
              <a:t> </a:t>
            </a:r>
            <a:r>
              <a:rPr lang="en-GB" dirty="0" err="1"/>
              <a:t>haben</a:t>
            </a:r>
            <a:r>
              <a:rPr lang="en-GB" dirty="0"/>
              <a:t> </a:t>
            </a:r>
            <a:r>
              <a:rPr lang="en-GB" dirty="0" err="1"/>
              <a:t>soll</a:t>
            </a:r>
            <a:r>
              <a:rPr lang="en-GB" dirty="0"/>
              <a:t>.</a:t>
            </a:r>
          </a:p>
        </p:txBody>
      </p:sp>
      <p:pic>
        <p:nvPicPr>
          <p:cNvPr id="8" name="Picture 7">
            <a:extLst>
              <a:ext uri="{FF2B5EF4-FFF2-40B4-BE49-F238E27FC236}">
                <a16:creationId xmlns:a16="http://schemas.microsoft.com/office/drawing/2014/main" id="{2756C07C-6CDC-40E5-B29A-D3C219A13AED}"/>
              </a:ext>
            </a:extLst>
          </p:cNvPr>
          <p:cNvPicPr>
            <a:picLocks noChangeAspect="1"/>
          </p:cNvPicPr>
          <p:nvPr/>
        </p:nvPicPr>
        <p:blipFill rotWithShape="1">
          <a:blip r:embed="rId7"/>
          <a:srcRect t="30114" b="27335"/>
          <a:stretch/>
        </p:blipFill>
        <p:spPr>
          <a:xfrm>
            <a:off x="294885" y="2592359"/>
            <a:ext cx="2624161" cy="1578981"/>
          </a:xfrm>
          <a:prstGeom prst="rect">
            <a:avLst/>
          </a:prstGeom>
        </p:spPr>
      </p:pic>
      <p:pic>
        <p:nvPicPr>
          <p:cNvPr id="11" name="Picture 10">
            <a:extLst>
              <a:ext uri="{FF2B5EF4-FFF2-40B4-BE49-F238E27FC236}">
                <a16:creationId xmlns:a16="http://schemas.microsoft.com/office/drawing/2014/main" id="{4D1F62FC-7532-4CA3-9984-477A5BCF9D75}"/>
              </a:ext>
            </a:extLst>
          </p:cNvPr>
          <p:cNvPicPr>
            <a:picLocks noChangeAspect="1"/>
          </p:cNvPicPr>
          <p:nvPr/>
        </p:nvPicPr>
        <p:blipFill rotWithShape="1">
          <a:blip r:embed="rId8"/>
          <a:srcRect t="10477" b="6834"/>
          <a:stretch/>
        </p:blipFill>
        <p:spPr>
          <a:xfrm>
            <a:off x="9488682" y="5011914"/>
            <a:ext cx="945395" cy="1105439"/>
          </a:xfrm>
          <a:prstGeom prst="rect">
            <a:avLst/>
          </a:prstGeom>
        </p:spPr>
      </p:pic>
      <p:sp>
        <p:nvSpPr>
          <p:cNvPr id="12" name="TextBox 11">
            <a:extLst>
              <a:ext uri="{FF2B5EF4-FFF2-40B4-BE49-F238E27FC236}">
                <a16:creationId xmlns:a16="http://schemas.microsoft.com/office/drawing/2014/main" id="{ECD96226-6E0B-47F4-BC09-6D6E5C2D429C}"/>
              </a:ext>
            </a:extLst>
          </p:cNvPr>
          <p:cNvSpPr txBox="1"/>
          <p:nvPr/>
        </p:nvSpPr>
        <p:spPr>
          <a:xfrm>
            <a:off x="9691416" y="2694012"/>
            <a:ext cx="1934308" cy="1477328"/>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wie</a:t>
            </a:r>
            <a:r>
              <a:rPr lang="en-GB" dirty="0"/>
              <a:t> </a:t>
            </a:r>
            <a:r>
              <a:rPr lang="en-GB" dirty="0" err="1"/>
              <a:t>wichtig</a:t>
            </a:r>
            <a:r>
              <a:rPr lang="en-GB" dirty="0"/>
              <a:t> es </a:t>
            </a:r>
            <a:r>
              <a:rPr lang="en-GB" dirty="0" err="1"/>
              <a:t>ist</a:t>
            </a:r>
            <a:r>
              <a:rPr lang="en-GB" dirty="0"/>
              <a:t>, </a:t>
            </a:r>
            <a:r>
              <a:rPr lang="en-GB" dirty="0" err="1"/>
              <a:t>auch</a:t>
            </a:r>
            <a:r>
              <a:rPr lang="en-GB" dirty="0"/>
              <a:t> </a:t>
            </a:r>
            <a:r>
              <a:rPr lang="en-GB" dirty="0" err="1"/>
              <a:t>im</a:t>
            </a:r>
            <a:r>
              <a:rPr lang="en-GB" dirty="0"/>
              <a:t> Alter </a:t>
            </a:r>
            <a:r>
              <a:rPr lang="en-GB" dirty="0" err="1"/>
              <a:t>aktiv</a:t>
            </a:r>
            <a:r>
              <a:rPr lang="en-GB" dirty="0"/>
              <a:t> </a:t>
            </a:r>
            <a:r>
              <a:rPr lang="en-GB" dirty="0" err="1"/>
              <a:t>zu</a:t>
            </a:r>
            <a:r>
              <a:rPr lang="en-GB" dirty="0"/>
              <a:t> </a:t>
            </a:r>
            <a:r>
              <a:rPr lang="en-GB" dirty="0" err="1"/>
              <a:t>bleiben</a:t>
            </a:r>
            <a:r>
              <a:rPr lang="en-GB" dirty="0"/>
              <a:t>.</a:t>
            </a:r>
          </a:p>
        </p:txBody>
      </p:sp>
      <p:pic>
        <p:nvPicPr>
          <p:cNvPr id="18" name="Picture 17">
            <a:extLst>
              <a:ext uri="{FF2B5EF4-FFF2-40B4-BE49-F238E27FC236}">
                <a16:creationId xmlns:a16="http://schemas.microsoft.com/office/drawing/2014/main" id="{CD6CCD5D-755B-4C29-A911-E1EB84418045}"/>
              </a:ext>
            </a:extLst>
          </p:cNvPr>
          <p:cNvPicPr>
            <a:picLocks noChangeAspect="1"/>
          </p:cNvPicPr>
          <p:nvPr/>
        </p:nvPicPr>
        <p:blipFill rotWithShape="1">
          <a:blip r:embed="rId9"/>
          <a:srcRect t="29231" b="28846"/>
          <a:stretch/>
        </p:blipFill>
        <p:spPr>
          <a:xfrm rot="1760661">
            <a:off x="7245518" y="674575"/>
            <a:ext cx="2425364" cy="1437836"/>
          </a:xfrm>
          <a:prstGeom prst="rect">
            <a:avLst/>
          </a:prstGeom>
        </p:spPr>
      </p:pic>
      <p:pic>
        <p:nvPicPr>
          <p:cNvPr id="4" name="active2">
            <a:hlinkClick r:id="" action="ppaction://media"/>
            <a:extLst>
              <a:ext uri="{FF2B5EF4-FFF2-40B4-BE49-F238E27FC236}">
                <a16:creationId xmlns:a16="http://schemas.microsoft.com/office/drawing/2014/main" id="{B33E9510-A74E-4DEE-BE75-6264E50F2C5E}"/>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655225" y="4524551"/>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770C1BCD-FB29-4FF4-9344-EF7A760DB36D}"/>
              </a:ext>
            </a:extLst>
          </p:cNvPr>
          <p:cNvSpPr txBox="1"/>
          <p:nvPr/>
        </p:nvSpPr>
        <p:spPr>
          <a:xfrm>
            <a:off x="3175414" y="2574774"/>
            <a:ext cx="5630789" cy="2585323"/>
          </a:xfrm>
          <a:prstGeom prst="rect">
            <a:avLst/>
          </a:prstGeom>
          <a:noFill/>
        </p:spPr>
        <p:txBody>
          <a:bodyPr wrap="square" rtlCol="0">
            <a:spAutoFit/>
          </a:bodyPr>
          <a:lstStyle/>
          <a:p>
            <a:pPr algn="just"/>
            <a:r>
              <a:rPr lang="en-GB" dirty="0" err="1"/>
              <a:t>Vorteile</a:t>
            </a:r>
            <a:r>
              <a:rPr lang="en-GB" dirty="0"/>
              <a:t> </a:t>
            </a:r>
            <a:r>
              <a:rPr lang="en-GB" dirty="0" err="1"/>
              <a:t>einer</a:t>
            </a:r>
            <a:r>
              <a:rPr lang="en-GB" dirty="0"/>
              <a:t> </a:t>
            </a:r>
            <a:r>
              <a:rPr lang="en-GB" dirty="0" err="1"/>
              <a:t>aktiven</a:t>
            </a:r>
            <a:r>
              <a:rPr lang="en-GB" dirty="0"/>
              <a:t> </a:t>
            </a:r>
            <a:r>
              <a:rPr lang="en-GB" dirty="0" err="1"/>
              <a:t>Lebensweise</a:t>
            </a:r>
            <a:r>
              <a:rPr lang="en-GB" dirty="0"/>
              <a:t>. </a:t>
            </a:r>
          </a:p>
          <a:p>
            <a:pPr algn="just"/>
            <a:r>
              <a:rPr lang="en-GB" dirty="0" err="1"/>
              <a:t>Körperliche</a:t>
            </a:r>
            <a:r>
              <a:rPr lang="en-GB" dirty="0"/>
              <a:t> </a:t>
            </a:r>
            <a:r>
              <a:rPr lang="en-GB" dirty="0" err="1"/>
              <a:t>Aktivität</a:t>
            </a:r>
            <a:r>
              <a:rPr lang="en-GB" dirty="0"/>
              <a:t> </a:t>
            </a:r>
            <a:r>
              <a:rPr lang="en-GB" dirty="0" err="1"/>
              <a:t>ist</a:t>
            </a:r>
            <a:r>
              <a:rPr lang="en-GB" dirty="0"/>
              <a:t> gut </a:t>
            </a:r>
            <a:r>
              <a:rPr lang="en-GB" dirty="0" err="1"/>
              <a:t>für</a:t>
            </a:r>
            <a:r>
              <a:rPr lang="en-GB" dirty="0"/>
              <a:t> </a:t>
            </a:r>
            <a:r>
              <a:rPr lang="en-GB" dirty="0" err="1"/>
              <a:t>Ihre</a:t>
            </a:r>
            <a:r>
              <a:rPr lang="en-GB" dirty="0"/>
              <a:t> </a:t>
            </a:r>
            <a:r>
              <a:rPr lang="en-GB" dirty="0" err="1"/>
              <a:t>geistige</a:t>
            </a:r>
            <a:r>
              <a:rPr lang="en-GB" dirty="0"/>
              <a:t> und </a:t>
            </a:r>
            <a:r>
              <a:rPr lang="en-GB" dirty="0" err="1"/>
              <a:t>körperliche</a:t>
            </a:r>
            <a:r>
              <a:rPr lang="en-GB" dirty="0"/>
              <a:t> Gesundheit. Sie </a:t>
            </a:r>
            <a:r>
              <a:rPr lang="en-GB" dirty="0" err="1"/>
              <a:t>kann</a:t>
            </a:r>
            <a:r>
              <a:rPr lang="en-GB" dirty="0"/>
              <a:t> das </a:t>
            </a:r>
            <a:r>
              <a:rPr lang="en-GB" dirty="0" err="1"/>
              <a:t>Risiko</a:t>
            </a:r>
            <a:r>
              <a:rPr lang="en-GB" dirty="0"/>
              <a:t> </a:t>
            </a:r>
            <a:r>
              <a:rPr lang="en-GB" dirty="0" err="1"/>
              <a:t>senken</a:t>
            </a:r>
            <a:r>
              <a:rPr lang="en-GB" dirty="0"/>
              <a:t>, an </a:t>
            </a:r>
            <a:r>
              <a:rPr lang="en-GB" dirty="0" err="1"/>
              <a:t>einer</a:t>
            </a:r>
            <a:r>
              <a:rPr lang="en-GB" dirty="0"/>
              <a:t> </a:t>
            </a:r>
            <a:r>
              <a:rPr lang="en-GB" dirty="0" err="1"/>
              <a:t>Vielzahl</a:t>
            </a:r>
            <a:r>
              <a:rPr lang="en-GB" dirty="0"/>
              <a:t> von </a:t>
            </a:r>
            <a:r>
              <a:rPr lang="en-GB" dirty="0" err="1"/>
              <a:t>Krankheiten</a:t>
            </a:r>
            <a:r>
              <a:rPr lang="en-GB" dirty="0"/>
              <a:t> </a:t>
            </a:r>
            <a:r>
              <a:rPr lang="en-GB" dirty="0" err="1"/>
              <a:t>zu</a:t>
            </a:r>
            <a:r>
              <a:rPr lang="en-GB" dirty="0"/>
              <a:t> </a:t>
            </a:r>
            <a:r>
              <a:rPr lang="en-GB" dirty="0" err="1"/>
              <a:t>erkranken</a:t>
            </a:r>
            <a:r>
              <a:rPr lang="en-GB" dirty="0"/>
              <a:t>, </a:t>
            </a:r>
            <a:r>
              <a:rPr lang="en-GB" dirty="0" err="1"/>
              <a:t>oder</a:t>
            </a:r>
            <a:r>
              <a:rPr lang="en-GB" dirty="0"/>
              <a:t> </a:t>
            </a:r>
            <a:r>
              <a:rPr lang="en-GB" dirty="0" err="1"/>
              <a:t>Ihnen</a:t>
            </a:r>
            <a:r>
              <a:rPr lang="en-GB" dirty="0"/>
              <a:t> </a:t>
            </a:r>
            <a:r>
              <a:rPr lang="en-GB" dirty="0" err="1"/>
              <a:t>helfen</a:t>
            </a:r>
            <a:r>
              <a:rPr lang="en-GB" dirty="0"/>
              <a:t>, </a:t>
            </a:r>
            <a:r>
              <a:rPr lang="en-GB" dirty="0" err="1"/>
              <a:t>diese</a:t>
            </a:r>
            <a:r>
              <a:rPr lang="en-GB" dirty="0"/>
              <a:t> </a:t>
            </a:r>
            <a:r>
              <a:rPr lang="en-GB" dirty="0" err="1"/>
              <a:t>zu</a:t>
            </a:r>
            <a:r>
              <a:rPr lang="en-GB" dirty="0"/>
              <a:t> </a:t>
            </a:r>
            <a:r>
              <a:rPr lang="en-GB" dirty="0" err="1"/>
              <a:t>bewältigen</a:t>
            </a:r>
            <a:r>
              <a:rPr lang="en-GB" dirty="0"/>
              <a:t>. Dazu </a:t>
            </a:r>
            <a:r>
              <a:rPr lang="en-GB" dirty="0" err="1"/>
              <a:t>gehören</a:t>
            </a:r>
            <a:r>
              <a:rPr lang="en-GB" dirty="0"/>
              <a:t> </a:t>
            </a:r>
            <a:r>
              <a:rPr lang="en-GB" dirty="0" err="1"/>
              <a:t>koronare</a:t>
            </a:r>
            <a:r>
              <a:rPr lang="en-GB" dirty="0"/>
              <a:t> </a:t>
            </a:r>
            <a:r>
              <a:rPr lang="en-GB" dirty="0" err="1"/>
              <a:t>Herzkrankheiten</a:t>
            </a:r>
            <a:r>
              <a:rPr lang="en-GB" dirty="0"/>
              <a:t>, </a:t>
            </a:r>
            <a:r>
              <a:rPr lang="en-GB" dirty="0" err="1"/>
              <a:t>Schlaganfall</a:t>
            </a:r>
            <a:r>
              <a:rPr lang="en-GB" dirty="0"/>
              <a:t>, Typ-2-Diabetes, </a:t>
            </a:r>
            <a:r>
              <a:rPr lang="en-GB" dirty="0" err="1"/>
              <a:t>einige</a:t>
            </a:r>
            <a:r>
              <a:rPr lang="en-GB" dirty="0"/>
              <a:t> </a:t>
            </a:r>
            <a:r>
              <a:rPr lang="en-GB" dirty="0" err="1"/>
              <a:t>Krebsarten</a:t>
            </a:r>
            <a:r>
              <a:rPr lang="en-GB" dirty="0"/>
              <a:t>, </a:t>
            </a:r>
            <a:r>
              <a:rPr lang="en-GB" dirty="0" err="1"/>
              <a:t>Fettleibigkeit</a:t>
            </a:r>
            <a:r>
              <a:rPr lang="en-GB" dirty="0"/>
              <a:t> und Arthritis. </a:t>
            </a:r>
            <a:r>
              <a:rPr lang="en-GB" dirty="0" err="1"/>
              <a:t>Außerdem</a:t>
            </a:r>
            <a:r>
              <a:rPr lang="en-GB" dirty="0"/>
              <a:t> </a:t>
            </a:r>
            <a:r>
              <a:rPr lang="en-GB" dirty="0" err="1"/>
              <a:t>kann</a:t>
            </a:r>
            <a:r>
              <a:rPr lang="en-GB" dirty="0"/>
              <a:t> </a:t>
            </a:r>
            <a:r>
              <a:rPr lang="en-GB" dirty="0" err="1"/>
              <a:t>sie</a:t>
            </a:r>
            <a:r>
              <a:rPr lang="en-GB" dirty="0"/>
              <a:t> das </a:t>
            </a:r>
            <a:r>
              <a:rPr lang="en-GB" dirty="0" err="1"/>
              <a:t>Risiko</a:t>
            </a:r>
            <a:r>
              <a:rPr lang="en-GB" dirty="0"/>
              <a:t> von </a:t>
            </a:r>
            <a:r>
              <a:rPr lang="en-GB" dirty="0" err="1"/>
              <a:t>Depressionen</a:t>
            </a:r>
            <a:r>
              <a:rPr lang="en-GB" dirty="0"/>
              <a:t>, </a:t>
            </a:r>
            <a:r>
              <a:rPr lang="en-GB" dirty="0" err="1"/>
              <a:t>Demenz</a:t>
            </a:r>
            <a:r>
              <a:rPr lang="en-GB" dirty="0"/>
              <a:t> und Alzheimer </a:t>
            </a:r>
            <a:r>
              <a:rPr lang="en-GB" dirty="0" err="1"/>
              <a:t>verringern</a:t>
            </a:r>
            <a:r>
              <a:rPr lang="en-GB" dirty="0"/>
              <a:t>.</a:t>
            </a:r>
          </a:p>
        </p:txBody>
      </p:sp>
      <p:pic>
        <p:nvPicPr>
          <p:cNvPr id="8" name="Picture 7">
            <a:extLst>
              <a:ext uri="{FF2B5EF4-FFF2-40B4-BE49-F238E27FC236}">
                <a16:creationId xmlns:a16="http://schemas.microsoft.com/office/drawing/2014/main" id="{2756C07C-6CDC-40E5-B29A-D3C219A13AED}"/>
              </a:ext>
            </a:extLst>
          </p:cNvPr>
          <p:cNvPicPr>
            <a:picLocks noChangeAspect="1"/>
          </p:cNvPicPr>
          <p:nvPr/>
        </p:nvPicPr>
        <p:blipFill rotWithShape="1">
          <a:blip r:embed="rId7"/>
          <a:srcRect t="30114" b="27335"/>
          <a:stretch/>
        </p:blipFill>
        <p:spPr>
          <a:xfrm>
            <a:off x="294885" y="2592359"/>
            <a:ext cx="2624161" cy="1578981"/>
          </a:xfrm>
          <a:prstGeom prst="rect">
            <a:avLst/>
          </a:prstGeom>
        </p:spPr>
      </p:pic>
      <p:pic>
        <p:nvPicPr>
          <p:cNvPr id="11" name="Picture 10">
            <a:extLst>
              <a:ext uri="{FF2B5EF4-FFF2-40B4-BE49-F238E27FC236}">
                <a16:creationId xmlns:a16="http://schemas.microsoft.com/office/drawing/2014/main" id="{4D1F62FC-7532-4CA3-9984-477A5BCF9D75}"/>
              </a:ext>
            </a:extLst>
          </p:cNvPr>
          <p:cNvPicPr>
            <a:picLocks noChangeAspect="1"/>
          </p:cNvPicPr>
          <p:nvPr/>
        </p:nvPicPr>
        <p:blipFill rotWithShape="1">
          <a:blip r:embed="rId8"/>
          <a:srcRect t="10477" b="6834"/>
          <a:stretch/>
        </p:blipFill>
        <p:spPr>
          <a:xfrm>
            <a:off x="9488682" y="5011914"/>
            <a:ext cx="945395" cy="1105439"/>
          </a:xfrm>
          <a:prstGeom prst="rect">
            <a:avLst/>
          </a:prstGeom>
        </p:spPr>
      </p:pic>
      <p:pic>
        <p:nvPicPr>
          <p:cNvPr id="18" name="Picture 17">
            <a:extLst>
              <a:ext uri="{FF2B5EF4-FFF2-40B4-BE49-F238E27FC236}">
                <a16:creationId xmlns:a16="http://schemas.microsoft.com/office/drawing/2014/main" id="{CD6CCD5D-755B-4C29-A911-E1EB84418045}"/>
              </a:ext>
            </a:extLst>
          </p:cNvPr>
          <p:cNvPicPr>
            <a:picLocks noChangeAspect="1"/>
          </p:cNvPicPr>
          <p:nvPr/>
        </p:nvPicPr>
        <p:blipFill rotWithShape="1">
          <a:blip r:embed="rId9"/>
          <a:srcRect t="29231" b="28846"/>
          <a:stretch/>
        </p:blipFill>
        <p:spPr>
          <a:xfrm rot="1760661">
            <a:off x="7245518" y="674575"/>
            <a:ext cx="2425364" cy="1437836"/>
          </a:xfrm>
          <a:prstGeom prst="rect">
            <a:avLst/>
          </a:prstGeom>
        </p:spPr>
      </p:pic>
      <p:sp>
        <p:nvSpPr>
          <p:cNvPr id="13" name="TextBox 12">
            <a:extLst>
              <a:ext uri="{FF2B5EF4-FFF2-40B4-BE49-F238E27FC236}">
                <a16:creationId xmlns:a16="http://schemas.microsoft.com/office/drawing/2014/main" id="{0C191EDA-6AF7-7443-AD34-BC4BC4B8DC78}"/>
              </a:ext>
            </a:extLst>
          </p:cNvPr>
          <p:cNvSpPr txBox="1"/>
          <p:nvPr/>
        </p:nvSpPr>
        <p:spPr>
          <a:xfrm>
            <a:off x="9671538" y="2795144"/>
            <a:ext cx="1934308" cy="1477328"/>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wie</a:t>
            </a:r>
            <a:r>
              <a:rPr lang="en-GB" dirty="0"/>
              <a:t> </a:t>
            </a:r>
            <a:r>
              <a:rPr lang="en-GB" dirty="0" err="1"/>
              <a:t>wichtig</a:t>
            </a:r>
            <a:r>
              <a:rPr lang="en-GB" dirty="0"/>
              <a:t> es </a:t>
            </a:r>
            <a:r>
              <a:rPr lang="en-GB" dirty="0" err="1"/>
              <a:t>ist</a:t>
            </a:r>
            <a:r>
              <a:rPr lang="en-GB" dirty="0"/>
              <a:t>, </a:t>
            </a:r>
            <a:r>
              <a:rPr lang="en-GB" dirty="0" err="1"/>
              <a:t>auch</a:t>
            </a:r>
            <a:r>
              <a:rPr lang="en-GB" dirty="0"/>
              <a:t> </a:t>
            </a:r>
            <a:r>
              <a:rPr lang="en-GB" dirty="0" err="1"/>
              <a:t>im</a:t>
            </a:r>
            <a:r>
              <a:rPr lang="en-GB" dirty="0"/>
              <a:t> Alter </a:t>
            </a:r>
            <a:r>
              <a:rPr lang="en-GB" dirty="0" err="1"/>
              <a:t>aktiv</a:t>
            </a:r>
            <a:r>
              <a:rPr lang="en-GB" dirty="0"/>
              <a:t> </a:t>
            </a:r>
            <a:r>
              <a:rPr lang="en-GB" dirty="0" err="1"/>
              <a:t>zu</a:t>
            </a:r>
            <a:r>
              <a:rPr lang="en-GB" dirty="0"/>
              <a:t> </a:t>
            </a:r>
            <a:r>
              <a:rPr lang="en-GB" dirty="0" err="1"/>
              <a:t>bleiben</a:t>
            </a:r>
            <a:r>
              <a:rPr lang="en-GB" dirty="0"/>
              <a:t>.</a:t>
            </a:r>
          </a:p>
        </p:txBody>
      </p:sp>
      <p:pic>
        <p:nvPicPr>
          <p:cNvPr id="5" name="active3">
            <a:hlinkClick r:id="" action="ppaction://media"/>
            <a:extLst>
              <a:ext uri="{FF2B5EF4-FFF2-40B4-BE49-F238E27FC236}">
                <a16:creationId xmlns:a16="http://schemas.microsoft.com/office/drawing/2014/main" id="{CE91366C-5A66-4926-9C3E-4F94A0AAFB87}"/>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590493" y="4768232"/>
            <a:ext cx="487363" cy="487363"/>
          </a:xfrm>
          <a:prstGeom prst="ellipse">
            <a:avLst/>
          </a:prstGeom>
          <a:ln>
            <a:noFill/>
          </a:ln>
          <a:effectLst>
            <a:softEdge rad="112500"/>
          </a:effectLst>
        </p:spPr>
      </p:pic>
    </p:spTree>
    <p:extLst>
      <p:ext uri="{BB962C8B-B14F-4D97-AF65-F5344CB8AC3E}">
        <p14:creationId xmlns:p14="http://schemas.microsoft.com/office/powerpoint/2010/main" val="2347738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770C1BCD-FB29-4FF4-9344-EF7A760DB36D}"/>
              </a:ext>
            </a:extLst>
          </p:cNvPr>
          <p:cNvSpPr txBox="1"/>
          <p:nvPr/>
        </p:nvSpPr>
        <p:spPr>
          <a:xfrm>
            <a:off x="3160873" y="2694012"/>
            <a:ext cx="5630789" cy="3416320"/>
          </a:xfrm>
          <a:prstGeom prst="rect">
            <a:avLst/>
          </a:prstGeom>
          <a:noFill/>
        </p:spPr>
        <p:txBody>
          <a:bodyPr wrap="square" rtlCol="0">
            <a:spAutoFit/>
          </a:bodyPr>
          <a:lstStyle/>
          <a:p>
            <a:pPr algn="just"/>
            <a:r>
              <a:rPr lang="en-GB" dirty="0" err="1"/>
              <a:t>Körperlich</a:t>
            </a:r>
            <a:r>
              <a:rPr lang="en-GB" dirty="0"/>
              <a:t> </a:t>
            </a:r>
            <a:r>
              <a:rPr lang="en-GB" dirty="0" err="1"/>
              <a:t>aktiv</a:t>
            </a:r>
            <a:r>
              <a:rPr lang="en-GB" dirty="0"/>
              <a:t> </a:t>
            </a:r>
            <a:r>
              <a:rPr lang="en-GB" dirty="0" err="1"/>
              <a:t>zu</a:t>
            </a:r>
            <a:r>
              <a:rPr lang="en-GB" dirty="0"/>
              <a:t> sein, </a:t>
            </a:r>
            <a:r>
              <a:rPr lang="en-GB" dirty="0" err="1"/>
              <a:t>kann</a:t>
            </a:r>
            <a:r>
              <a:rPr lang="en-GB" dirty="0"/>
              <a:t> </a:t>
            </a:r>
            <a:r>
              <a:rPr lang="en-GB" dirty="0" err="1"/>
              <a:t>einen</a:t>
            </a:r>
            <a:r>
              <a:rPr lang="en-GB" dirty="0"/>
              <a:t> </a:t>
            </a:r>
            <a:r>
              <a:rPr lang="en-GB" dirty="0" err="1"/>
              <a:t>großen</a:t>
            </a:r>
            <a:r>
              <a:rPr lang="en-GB" dirty="0"/>
              <a:t> </a:t>
            </a:r>
            <a:r>
              <a:rPr lang="en-GB" dirty="0" err="1"/>
              <a:t>Einfluss</a:t>
            </a:r>
            <a:r>
              <a:rPr lang="en-GB" dirty="0"/>
              <a:t> auf </a:t>
            </a:r>
            <a:r>
              <a:rPr lang="en-GB" dirty="0" err="1"/>
              <a:t>Ihre</a:t>
            </a:r>
            <a:r>
              <a:rPr lang="en-GB" dirty="0"/>
              <a:t> </a:t>
            </a:r>
            <a:r>
              <a:rPr lang="en-GB" dirty="0" err="1"/>
              <a:t>Lebensqualität</a:t>
            </a:r>
            <a:r>
              <a:rPr lang="en-GB" dirty="0"/>
              <a:t> </a:t>
            </a:r>
            <a:r>
              <a:rPr lang="en-GB" dirty="0" err="1"/>
              <a:t>haben</a:t>
            </a:r>
            <a:r>
              <a:rPr lang="en-GB" dirty="0"/>
              <a:t>. Sie </a:t>
            </a:r>
            <a:r>
              <a:rPr lang="en-GB" dirty="0" err="1"/>
              <a:t>kann</a:t>
            </a:r>
            <a:r>
              <a:rPr lang="en-GB" dirty="0"/>
              <a:t>: </a:t>
            </a:r>
            <a:r>
              <a:rPr lang="en-GB" dirty="0" err="1"/>
              <a:t>Ihre</a:t>
            </a:r>
            <a:r>
              <a:rPr lang="en-GB" dirty="0"/>
              <a:t> Stimmung </a:t>
            </a:r>
            <a:r>
              <a:rPr lang="en-GB" dirty="0" err="1"/>
              <a:t>verbessern</a:t>
            </a:r>
            <a:r>
              <a:rPr lang="en-GB" dirty="0"/>
              <a:t>, </a:t>
            </a:r>
            <a:r>
              <a:rPr lang="en-GB" dirty="0" err="1"/>
              <a:t>Ihr</a:t>
            </a:r>
            <a:r>
              <a:rPr lang="en-GB" dirty="0"/>
              <a:t> </a:t>
            </a:r>
            <a:r>
              <a:rPr lang="en-GB" dirty="0" err="1"/>
              <a:t>Selbstwertgefühl</a:t>
            </a:r>
            <a:r>
              <a:rPr lang="en-GB" dirty="0"/>
              <a:t> </a:t>
            </a:r>
            <a:r>
              <a:rPr lang="en-GB" dirty="0" err="1"/>
              <a:t>steigern</a:t>
            </a:r>
            <a:r>
              <a:rPr lang="en-GB" dirty="0"/>
              <a:t>, </a:t>
            </a:r>
            <a:r>
              <a:rPr lang="en-GB" dirty="0" err="1"/>
              <a:t>Ihnen</a:t>
            </a:r>
            <a:r>
              <a:rPr lang="en-GB" dirty="0"/>
              <a:t> </a:t>
            </a:r>
            <a:r>
              <a:rPr lang="en-GB" dirty="0" err="1"/>
              <a:t>Erfolgserlebnisse</a:t>
            </a:r>
            <a:r>
              <a:rPr lang="en-GB" dirty="0"/>
              <a:t> </a:t>
            </a:r>
            <a:r>
              <a:rPr lang="en-GB" dirty="0" err="1"/>
              <a:t>verschaffen</a:t>
            </a:r>
            <a:r>
              <a:rPr lang="en-GB" dirty="0"/>
              <a:t>, </a:t>
            </a:r>
            <a:r>
              <a:rPr lang="en-GB" dirty="0" err="1"/>
              <a:t>Ihnen</a:t>
            </a:r>
            <a:r>
              <a:rPr lang="en-GB" dirty="0"/>
              <a:t> </a:t>
            </a:r>
            <a:r>
              <a:rPr lang="en-GB" dirty="0" err="1"/>
              <a:t>helfen</a:t>
            </a:r>
            <a:r>
              <a:rPr lang="en-GB" dirty="0"/>
              <a:t>, </a:t>
            </a:r>
            <a:r>
              <a:rPr lang="en-GB" dirty="0" err="1"/>
              <a:t>sich</a:t>
            </a:r>
            <a:r>
              <a:rPr lang="en-GB" dirty="0"/>
              <a:t> </a:t>
            </a:r>
            <a:r>
              <a:rPr lang="en-GB" dirty="0" err="1"/>
              <a:t>zu</a:t>
            </a:r>
            <a:r>
              <a:rPr lang="en-GB" dirty="0"/>
              <a:t> </a:t>
            </a:r>
            <a:r>
              <a:rPr lang="en-GB" dirty="0" err="1"/>
              <a:t>entspannen</a:t>
            </a:r>
            <a:r>
              <a:rPr lang="en-GB" dirty="0"/>
              <a:t>, Stress </a:t>
            </a:r>
            <a:r>
              <a:rPr lang="en-GB" dirty="0" err="1"/>
              <a:t>abzubauen</a:t>
            </a:r>
            <a:r>
              <a:rPr lang="en-GB" dirty="0"/>
              <a:t> und </a:t>
            </a:r>
            <a:r>
              <a:rPr lang="en-GB" dirty="0" err="1"/>
              <a:t>Ihnen</a:t>
            </a:r>
            <a:r>
              <a:rPr lang="en-GB" dirty="0"/>
              <a:t> </a:t>
            </a:r>
            <a:r>
              <a:rPr lang="en-GB" dirty="0" err="1"/>
              <a:t>mehr</a:t>
            </a:r>
            <a:r>
              <a:rPr lang="en-GB" dirty="0"/>
              <a:t> </a:t>
            </a:r>
            <a:r>
              <a:rPr lang="en-GB" dirty="0" err="1"/>
              <a:t>Energie</a:t>
            </a:r>
            <a:r>
              <a:rPr lang="en-GB" dirty="0"/>
              <a:t> </a:t>
            </a:r>
            <a:r>
              <a:rPr lang="en-GB" dirty="0" err="1"/>
              <a:t>geben</a:t>
            </a:r>
            <a:r>
              <a:rPr lang="en-GB" dirty="0"/>
              <a:t>.</a:t>
            </a:r>
          </a:p>
          <a:p>
            <a:pPr algn="just"/>
            <a:r>
              <a:rPr lang="en-GB" dirty="0" err="1"/>
              <a:t>Wenn</a:t>
            </a:r>
            <a:r>
              <a:rPr lang="en-GB" dirty="0"/>
              <a:t> Sie </a:t>
            </a:r>
            <a:r>
              <a:rPr lang="en-GB" dirty="0" err="1"/>
              <a:t>aktiv</a:t>
            </a:r>
            <a:r>
              <a:rPr lang="en-GB" dirty="0"/>
              <a:t> </a:t>
            </a:r>
            <a:r>
              <a:rPr lang="en-GB" dirty="0" err="1"/>
              <a:t>bleiben</a:t>
            </a:r>
            <a:r>
              <a:rPr lang="en-GB" dirty="0"/>
              <a:t>, </a:t>
            </a:r>
            <a:r>
              <a:rPr lang="en-GB" dirty="0" err="1"/>
              <a:t>können</a:t>
            </a:r>
            <a:r>
              <a:rPr lang="en-GB" dirty="0"/>
              <a:t> Sie </a:t>
            </a:r>
            <a:r>
              <a:rPr lang="en-GB" dirty="0" err="1"/>
              <a:t>einfache</a:t>
            </a:r>
            <a:r>
              <a:rPr lang="en-GB" dirty="0"/>
              <a:t> Dinge </a:t>
            </a:r>
            <a:r>
              <a:rPr lang="en-GB" dirty="0" err="1"/>
              <a:t>leichter</a:t>
            </a:r>
            <a:r>
              <a:rPr lang="en-GB" dirty="0"/>
              <a:t> </a:t>
            </a:r>
            <a:r>
              <a:rPr lang="en-GB" dirty="0" err="1"/>
              <a:t>erledigen</a:t>
            </a:r>
            <a:r>
              <a:rPr lang="en-GB" dirty="0"/>
              <a:t>, z. B. </a:t>
            </a:r>
            <a:r>
              <a:rPr lang="en-GB" dirty="0" err="1"/>
              <a:t>sich</a:t>
            </a:r>
            <a:r>
              <a:rPr lang="en-GB" dirty="0"/>
              <a:t> </a:t>
            </a:r>
            <a:r>
              <a:rPr lang="en-GB" dirty="0" err="1"/>
              <a:t>waschen</a:t>
            </a:r>
            <a:r>
              <a:rPr lang="en-GB" dirty="0"/>
              <a:t> und </a:t>
            </a:r>
            <a:r>
              <a:rPr lang="en-GB" dirty="0" err="1"/>
              <a:t>anziehen</a:t>
            </a:r>
            <a:r>
              <a:rPr lang="en-GB" dirty="0"/>
              <a:t>, </a:t>
            </a:r>
            <a:r>
              <a:rPr lang="en-GB" dirty="0" err="1"/>
              <a:t>mit</a:t>
            </a:r>
            <a:r>
              <a:rPr lang="en-GB" dirty="0"/>
              <a:t> den </a:t>
            </a:r>
            <a:r>
              <a:rPr lang="en-GB" dirty="0" err="1"/>
              <a:t>Enkelkindern</a:t>
            </a:r>
            <a:r>
              <a:rPr lang="en-GB" dirty="0"/>
              <a:t> </a:t>
            </a:r>
            <a:r>
              <a:rPr lang="en-GB" dirty="0" err="1"/>
              <a:t>spielen</a:t>
            </a:r>
            <a:r>
              <a:rPr lang="en-GB" dirty="0"/>
              <a:t> </a:t>
            </a:r>
            <a:r>
              <a:rPr lang="en-GB" dirty="0" err="1"/>
              <a:t>oder</a:t>
            </a:r>
            <a:r>
              <a:rPr lang="en-GB" dirty="0"/>
              <a:t> </a:t>
            </a:r>
            <a:r>
              <a:rPr lang="en-GB" dirty="0" err="1"/>
              <a:t>zum</a:t>
            </a:r>
            <a:r>
              <a:rPr lang="en-GB" dirty="0"/>
              <a:t> </a:t>
            </a:r>
            <a:r>
              <a:rPr lang="en-GB" dirty="0" err="1"/>
              <a:t>Einkaufen</a:t>
            </a:r>
            <a:r>
              <a:rPr lang="en-GB" dirty="0"/>
              <a:t> </a:t>
            </a:r>
            <a:r>
              <a:rPr lang="en-GB" dirty="0" err="1"/>
              <a:t>gehen</a:t>
            </a:r>
            <a:r>
              <a:rPr lang="en-GB" dirty="0"/>
              <a:t>. Die </a:t>
            </a:r>
            <a:r>
              <a:rPr lang="en-GB" dirty="0" err="1"/>
              <a:t>Teilnahme</a:t>
            </a:r>
            <a:r>
              <a:rPr lang="en-GB" dirty="0"/>
              <a:t> an </a:t>
            </a:r>
            <a:r>
              <a:rPr lang="en-GB" dirty="0" err="1"/>
              <a:t>einem</a:t>
            </a:r>
            <a:r>
              <a:rPr lang="en-GB" dirty="0"/>
              <a:t> Sport- </a:t>
            </a:r>
            <a:r>
              <a:rPr lang="en-GB" dirty="0" err="1"/>
              <a:t>oder</a:t>
            </a:r>
            <a:r>
              <a:rPr lang="en-GB" dirty="0"/>
              <a:t> </a:t>
            </a:r>
            <a:r>
              <a:rPr lang="en-GB" dirty="0" err="1"/>
              <a:t>Gymnastikkurs</a:t>
            </a:r>
            <a:r>
              <a:rPr lang="en-GB" dirty="0"/>
              <a:t> </a:t>
            </a:r>
            <a:r>
              <a:rPr lang="en-GB" dirty="0" err="1"/>
              <a:t>kann</a:t>
            </a:r>
            <a:r>
              <a:rPr lang="en-GB" dirty="0"/>
              <a:t> </a:t>
            </a:r>
            <a:r>
              <a:rPr lang="en-GB" dirty="0" err="1"/>
              <a:t>auch</a:t>
            </a:r>
            <a:r>
              <a:rPr lang="en-GB" dirty="0"/>
              <a:t> </a:t>
            </a:r>
            <a:r>
              <a:rPr lang="en-GB" dirty="0" err="1"/>
              <a:t>eine</a:t>
            </a:r>
            <a:r>
              <a:rPr lang="en-GB" dirty="0"/>
              <a:t> </a:t>
            </a:r>
            <a:r>
              <a:rPr lang="en-GB" dirty="0" err="1"/>
              <a:t>gute</a:t>
            </a:r>
            <a:r>
              <a:rPr lang="en-GB" dirty="0"/>
              <a:t> </a:t>
            </a:r>
            <a:r>
              <a:rPr lang="en-GB" dirty="0" err="1"/>
              <a:t>Möglichkeit</a:t>
            </a:r>
            <a:r>
              <a:rPr lang="en-GB" dirty="0"/>
              <a:t> sein, Leute </a:t>
            </a:r>
            <a:r>
              <a:rPr lang="en-GB" dirty="0" err="1"/>
              <a:t>zu</a:t>
            </a:r>
            <a:r>
              <a:rPr lang="en-GB" dirty="0"/>
              <a:t> </a:t>
            </a:r>
            <a:r>
              <a:rPr lang="en-GB" dirty="0" err="1"/>
              <a:t>treffen</a:t>
            </a:r>
            <a:r>
              <a:rPr lang="en-GB" dirty="0"/>
              <a:t> und </a:t>
            </a:r>
            <a:r>
              <a:rPr lang="en-GB" dirty="0" err="1"/>
              <a:t>Spaß</a:t>
            </a:r>
            <a:r>
              <a:rPr lang="en-GB" dirty="0"/>
              <a:t> </a:t>
            </a:r>
            <a:r>
              <a:rPr lang="en-GB" dirty="0" err="1"/>
              <a:t>zu</a:t>
            </a:r>
            <a:r>
              <a:rPr lang="en-GB" dirty="0"/>
              <a:t> </a:t>
            </a:r>
            <a:r>
              <a:rPr lang="en-GB" dirty="0" err="1"/>
              <a:t>haben</a:t>
            </a:r>
            <a:r>
              <a:rPr lang="en-GB" dirty="0"/>
              <a:t>.</a:t>
            </a:r>
          </a:p>
        </p:txBody>
      </p:sp>
      <p:pic>
        <p:nvPicPr>
          <p:cNvPr id="8" name="Picture 7">
            <a:extLst>
              <a:ext uri="{FF2B5EF4-FFF2-40B4-BE49-F238E27FC236}">
                <a16:creationId xmlns:a16="http://schemas.microsoft.com/office/drawing/2014/main" id="{2756C07C-6CDC-40E5-B29A-D3C219A13AED}"/>
              </a:ext>
            </a:extLst>
          </p:cNvPr>
          <p:cNvPicPr>
            <a:picLocks noChangeAspect="1"/>
          </p:cNvPicPr>
          <p:nvPr/>
        </p:nvPicPr>
        <p:blipFill rotWithShape="1">
          <a:blip r:embed="rId7"/>
          <a:srcRect t="30114" b="27335"/>
          <a:stretch/>
        </p:blipFill>
        <p:spPr>
          <a:xfrm>
            <a:off x="294885" y="2592359"/>
            <a:ext cx="2624161" cy="1578981"/>
          </a:xfrm>
          <a:prstGeom prst="rect">
            <a:avLst/>
          </a:prstGeom>
        </p:spPr>
      </p:pic>
      <p:pic>
        <p:nvPicPr>
          <p:cNvPr id="11" name="Picture 10">
            <a:extLst>
              <a:ext uri="{FF2B5EF4-FFF2-40B4-BE49-F238E27FC236}">
                <a16:creationId xmlns:a16="http://schemas.microsoft.com/office/drawing/2014/main" id="{4D1F62FC-7532-4CA3-9984-477A5BCF9D75}"/>
              </a:ext>
            </a:extLst>
          </p:cNvPr>
          <p:cNvPicPr>
            <a:picLocks noChangeAspect="1"/>
          </p:cNvPicPr>
          <p:nvPr/>
        </p:nvPicPr>
        <p:blipFill rotWithShape="1">
          <a:blip r:embed="rId8"/>
          <a:srcRect t="10477" b="6834"/>
          <a:stretch/>
        </p:blipFill>
        <p:spPr>
          <a:xfrm>
            <a:off x="9488682" y="5011914"/>
            <a:ext cx="945395" cy="1105439"/>
          </a:xfrm>
          <a:prstGeom prst="rect">
            <a:avLst/>
          </a:prstGeom>
        </p:spPr>
      </p:pic>
      <p:pic>
        <p:nvPicPr>
          <p:cNvPr id="18" name="Picture 17">
            <a:extLst>
              <a:ext uri="{FF2B5EF4-FFF2-40B4-BE49-F238E27FC236}">
                <a16:creationId xmlns:a16="http://schemas.microsoft.com/office/drawing/2014/main" id="{CD6CCD5D-755B-4C29-A911-E1EB84418045}"/>
              </a:ext>
            </a:extLst>
          </p:cNvPr>
          <p:cNvPicPr>
            <a:picLocks noChangeAspect="1"/>
          </p:cNvPicPr>
          <p:nvPr/>
        </p:nvPicPr>
        <p:blipFill rotWithShape="1">
          <a:blip r:embed="rId9"/>
          <a:srcRect t="29231" b="28846"/>
          <a:stretch/>
        </p:blipFill>
        <p:spPr>
          <a:xfrm rot="1760661">
            <a:off x="7245518" y="674575"/>
            <a:ext cx="2425364" cy="1437836"/>
          </a:xfrm>
          <a:prstGeom prst="rect">
            <a:avLst/>
          </a:prstGeom>
        </p:spPr>
      </p:pic>
      <p:sp>
        <p:nvSpPr>
          <p:cNvPr id="13" name="TextBox 12">
            <a:extLst>
              <a:ext uri="{FF2B5EF4-FFF2-40B4-BE49-F238E27FC236}">
                <a16:creationId xmlns:a16="http://schemas.microsoft.com/office/drawing/2014/main" id="{E4422519-0C69-6346-9BE1-B83BE703A1DE}"/>
              </a:ext>
            </a:extLst>
          </p:cNvPr>
          <p:cNvSpPr txBox="1"/>
          <p:nvPr/>
        </p:nvSpPr>
        <p:spPr>
          <a:xfrm>
            <a:off x="9691416" y="2694012"/>
            <a:ext cx="1934308" cy="1477328"/>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wie</a:t>
            </a:r>
            <a:r>
              <a:rPr lang="en-GB" dirty="0"/>
              <a:t> </a:t>
            </a:r>
            <a:r>
              <a:rPr lang="en-GB" dirty="0" err="1"/>
              <a:t>wichtig</a:t>
            </a:r>
            <a:r>
              <a:rPr lang="en-GB" dirty="0"/>
              <a:t> es </a:t>
            </a:r>
            <a:r>
              <a:rPr lang="en-GB" dirty="0" err="1"/>
              <a:t>ist</a:t>
            </a:r>
            <a:r>
              <a:rPr lang="en-GB" dirty="0"/>
              <a:t>, </a:t>
            </a:r>
            <a:r>
              <a:rPr lang="en-GB" dirty="0" err="1"/>
              <a:t>auch</a:t>
            </a:r>
            <a:r>
              <a:rPr lang="en-GB" dirty="0"/>
              <a:t> </a:t>
            </a:r>
            <a:r>
              <a:rPr lang="en-GB" dirty="0" err="1"/>
              <a:t>im</a:t>
            </a:r>
            <a:r>
              <a:rPr lang="en-GB" dirty="0"/>
              <a:t> Alter </a:t>
            </a:r>
            <a:r>
              <a:rPr lang="en-GB" dirty="0" err="1"/>
              <a:t>aktiv</a:t>
            </a:r>
            <a:r>
              <a:rPr lang="en-GB" dirty="0"/>
              <a:t> </a:t>
            </a:r>
            <a:r>
              <a:rPr lang="en-GB" dirty="0" err="1"/>
              <a:t>zu</a:t>
            </a:r>
            <a:r>
              <a:rPr lang="en-GB" dirty="0"/>
              <a:t> </a:t>
            </a:r>
            <a:r>
              <a:rPr lang="en-GB" dirty="0" err="1"/>
              <a:t>bleiben</a:t>
            </a:r>
            <a:r>
              <a:rPr lang="en-GB" dirty="0"/>
              <a:t>.</a:t>
            </a:r>
          </a:p>
        </p:txBody>
      </p:sp>
      <p:pic>
        <p:nvPicPr>
          <p:cNvPr id="5" name="active4">
            <a:hlinkClick r:id="" action="ppaction://media"/>
            <a:extLst>
              <a:ext uri="{FF2B5EF4-FFF2-40B4-BE49-F238E27FC236}">
                <a16:creationId xmlns:a16="http://schemas.microsoft.com/office/drawing/2014/main" id="{2E576CC3-56FE-45B1-AEE0-0BF81472D3D5}"/>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554068" y="4524551"/>
            <a:ext cx="487363" cy="487363"/>
          </a:xfrm>
          <a:prstGeom prst="ellipse">
            <a:avLst/>
          </a:prstGeom>
          <a:ln>
            <a:noFill/>
          </a:ln>
          <a:effectLst>
            <a:softEdge rad="112500"/>
          </a:effectLst>
        </p:spPr>
      </p:pic>
    </p:spTree>
    <p:extLst>
      <p:ext uri="{BB962C8B-B14F-4D97-AF65-F5344CB8AC3E}">
        <p14:creationId xmlns:p14="http://schemas.microsoft.com/office/powerpoint/2010/main" val="1006630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770C1BCD-FB29-4FF4-9344-EF7A760DB36D}"/>
              </a:ext>
            </a:extLst>
          </p:cNvPr>
          <p:cNvSpPr txBox="1"/>
          <p:nvPr/>
        </p:nvSpPr>
        <p:spPr>
          <a:xfrm>
            <a:off x="3160873" y="2744793"/>
            <a:ext cx="5630789" cy="3139321"/>
          </a:xfrm>
          <a:prstGeom prst="rect">
            <a:avLst/>
          </a:prstGeom>
          <a:noFill/>
        </p:spPr>
        <p:txBody>
          <a:bodyPr wrap="square" rtlCol="0">
            <a:spAutoFit/>
          </a:bodyPr>
          <a:lstStyle/>
          <a:p>
            <a:pPr algn="just"/>
            <a:r>
              <a:rPr lang="en-GB" dirty="0" err="1"/>
              <a:t>Sowohl</a:t>
            </a:r>
            <a:r>
              <a:rPr lang="en-GB" dirty="0"/>
              <a:t> </a:t>
            </a:r>
            <a:r>
              <a:rPr lang="en-GB" dirty="0" err="1"/>
              <a:t>körperliche</a:t>
            </a:r>
            <a:r>
              <a:rPr lang="en-GB" dirty="0"/>
              <a:t> </a:t>
            </a:r>
            <a:r>
              <a:rPr lang="en-GB" dirty="0" err="1"/>
              <a:t>Aktivität</a:t>
            </a:r>
            <a:r>
              <a:rPr lang="en-GB" dirty="0"/>
              <a:t> </a:t>
            </a:r>
            <a:r>
              <a:rPr lang="en-GB" dirty="0" err="1"/>
              <a:t>als</a:t>
            </a:r>
            <a:r>
              <a:rPr lang="en-GB" dirty="0"/>
              <a:t> </a:t>
            </a:r>
            <a:r>
              <a:rPr lang="en-GB" dirty="0" err="1"/>
              <a:t>auch</a:t>
            </a:r>
            <a:r>
              <a:rPr lang="en-GB" dirty="0"/>
              <a:t> Sport </a:t>
            </a:r>
            <a:r>
              <a:rPr lang="en-GB" dirty="0" err="1"/>
              <a:t>können</a:t>
            </a:r>
            <a:r>
              <a:rPr lang="en-GB" dirty="0"/>
              <a:t> </a:t>
            </a:r>
            <a:r>
              <a:rPr lang="en-GB" dirty="0" err="1"/>
              <a:t>dazu</a:t>
            </a:r>
            <a:r>
              <a:rPr lang="en-GB" dirty="0"/>
              <a:t> </a:t>
            </a:r>
            <a:r>
              <a:rPr lang="en-GB" dirty="0" err="1"/>
              <a:t>beitragen</a:t>
            </a:r>
            <a:r>
              <a:rPr lang="en-GB" dirty="0"/>
              <a:t>, </a:t>
            </a:r>
            <a:r>
              <a:rPr lang="en-GB" dirty="0" err="1"/>
              <a:t>dass</a:t>
            </a:r>
            <a:r>
              <a:rPr lang="en-GB" dirty="0"/>
              <a:t> Sie </a:t>
            </a:r>
            <a:r>
              <a:rPr lang="en-GB" dirty="0" err="1"/>
              <a:t>unabhängig</a:t>
            </a:r>
            <a:r>
              <a:rPr lang="en-GB" dirty="0"/>
              <a:t> und </a:t>
            </a:r>
            <a:r>
              <a:rPr lang="en-GB" dirty="0" err="1"/>
              <a:t>gesund</a:t>
            </a:r>
            <a:r>
              <a:rPr lang="en-GB" dirty="0"/>
              <a:t> </a:t>
            </a:r>
            <a:r>
              <a:rPr lang="en-GB" dirty="0" err="1"/>
              <a:t>bleiben</a:t>
            </a:r>
            <a:r>
              <a:rPr lang="en-GB" dirty="0"/>
              <a:t> und das Leben </a:t>
            </a:r>
            <a:r>
              <a:rPr lang="en-GB" dirty="0" err="1"/>
              <a:t>mehr</a:t>
            </a:r>
            <a:r>
              <a:rPr lang="en-GB" dirty="0"/>
              <a:t> </a:t>
            </a:r>
            <a:r>
              <a:rPr lang="en-GB" dirty="0" err="1"/>
              <a:t>genießen</a:t>
            </a:r>
            <a:r>
              <a:rPr lang="en-GB" dirty="0"/>
              <a:t> </a:t>
            </a:r>
            <a:r>
              <a:rPr lang="en-GB" dirty="0" err="1"/>
              <a:t>können</a:t>
            </a:r>
            <a:r>
              <a:rPr lang="en-GB" dirty="0"/>
              <a:t>. </a:t>
            </a:r>
            <a:r>
              <a:rPr lang="en-GB" dirty="0" err="1"/>
              <a:t>Körperliche</a:t>
            </a:r>
            <a:r>
              <a:rPr lang="en-GB" dirty="0"/>
              <a:t> </a:t>
            </a:r>
            <a:r>
              <a:rPr lang="en-GB" dirty="0" err="1"/>
              <a:t>Aktivität</a:t>
            </a:r>
            <a:r>
              <a:rPr lang="en-GB" dirty="0"/>
              <a:t> </a:t>
            </a:r>
            <a:r>
              <a:rPr lang="en-GB" dirty="0" err="1"/>
              <a:t>ist</a:t>
            </a:r>
            <a:r>
              <a:rPr lang="en-GB" dirty="0"/>
              <a:t> </a:t>
            </a:r>
            <a:r>
              <a:rPr lang="en-GB" dirty="0" err="1"/>
              <a:t>alles</a:t>
            </a:r>
            <a:r>
              <a:rPr lang="en-GB" dirty="0"/>
              <a:t>, was </a:t>
            </a:r>
            <a:r>
              <a:rPr lang="en-GB" dirty="0" err="1"/>
              <a:t>Ihren</a:t>
            </a:r>
            <a:r>
              <a:rPr lang="en-GB" dirty="0"/>
              <a:t> </a:t>
            </a:r>
            <a:r>
              <a:rPr lang="en-GB" dirty="0" err="1"/>
              <a:t>Körper</a:t>
            </a:r>
            <a:r>
              <a:rPr lang="en-GB" dirty="0"/>
              <a:t> in </a:t>
            </a:r>
            <a:r>
              <a:rPr lang="en-GB" dirty="0" err="1"/>
              <a:t>Bewegung</a:t>
            </a:r>
            <a:r>
              <a:rPr lang="en-GB" dirty="0"/>
              <a:t> </a:t>
            </a:r>
            <a:r>
              <a:rPr lang="en-GB" dirty="0" err="1"/>
              <a:t>bringt</a:t>
            </a:r>
            <a:r>
              <a:rPr lang="en-GB" dirty="0"/>
              <a:t> - Dinge </a:t>
            </a:r>
            <a:r>
              <a:rPr lang="en-GB" dirty="0" err="1"/>
              <a:t>wie</a:t>
            </a:r>
            <a:r>
              <a:rPr lang="en-GB" dirty="0"/>
              <a:t> </a:t>
            </a:r>
            <a:r>
              <a:rPr lang="en-GB" dirty="0" err="1"/>
              <a:t>Gartenarbeit</a:t>
            </a:r>
            <a:r>
              <a:rPr lang="en-GB" dirty="0"/>
              <a:t>, </a:t>
            </a:r>
            <a:r>
              <a:rPr lang="en-GB" dirty="0" err="1"/>
              <a:t>Spazierengehen</a:t>
            </a:r>
            <a:r>
              <a:rPr lang="en-GB" dirty="0"/>
              <a:t>, </a:t>
            </a:r>
            <a:r>
              <a:rPr lang="en-GB" dirty="0" err="1"/>
              <a:t>Hausarbeit</a:t>
            </a:r>
            <a:r>
              <a:rPr lang="en-GB" dirty="0"/>
              <a:t> </a:t>
            </a:r>
            <a:r>
              <a:rPr lang="en-GB" dirty="0" err="1"/>
              <a:t>oder</a:t>
            </a:r>
            <a:r>
              <a:rPr lang="en-GB" dirty="0"/>
              <a:t> die </a:t>
            </a:r>
            <a:r>
              <a:rPr lang="en-GB" dirty="0" err="1"/>
              <a:t>Treppe</a:t>
            </a:r>
            <a:r>
              <a:rPr lang="en-GB" dirty="0"/>
              <a:t> </a:t>
            </a:r>
            <a:r>
              <a:rPr lang="en-GB" dirty="0" err="1"/>
              <a:t>statt</a:t>
            </a:r>
            <a:r>
              <a:rPr lang="en-GB" dirty="0"/>
              <a:t> den </a:t>
            </a:r>
            <a:r>
              <a:rPr lang="en-GB" dirty="0" err="1"/>
              <a:t>Aufzug</a:t>
            </a:r>
            <a:r>
              <a:rPr lang="en-GB" dirty="0"/>
              <a:t> </a:t>
            </a:r>
            <a:r>
              <a:rPr lang="en-GB" dirty="0" err="1"/>
              <a:t>nehmen</a:t>
            </a:r>
            <a:r>
              <a:rPr lang="en-GB" dirty="0"/>
              <a:t>.</a:t>
            </a:r>
          </a:p>
          <a:p>
            <a:pPr algn="just"/>
            <a:r>
              <a:rPr lang="en-GB" dirty="0" err="1"/>
              <a:t>Gymnastik</a:t>
            </a:r>
            <a:r>
              <a:rPr lang="en-GB" dirty="0"/>
              <a:t> </a:t>
            </a:r>
            <a:r>
              <a:rPr lang="en-GB" dirty="0" err="1"/>
              <a:t>ist</a:t>
            </a:r>
            <a:r>
              <a:rPr lang="en-GB" dirty="0"/>
              <a:t> </a:t>
            </a:r>
            <a:r>
              <a:rPr lang="en-GB" dirty="0" err="1"/>
              <a:t>strukturierter</a:t>
            </a:r>
            <a:r>
              <a:rPr lang="en-GB" dirty="0"/>
              <a:t> und </a:t>
            </a:r>
            <a:r>
              <a:rPr lang="en-GB" dirty="0" err="1"/>
              <a:t>wiederholend</a:t>
            </a:r>
            <a:r>
              <a:rPr lang="en-GB" dirty="0"/>
              <a:t>. Dazu </a:t>
            </a:r>
            <a:r>
              <a:rPr lang="en-GB" dirty="0" err="1"/>
              <a:t>gehören</a:t>
            </a:r>
            <a:r>
              <a:rPr lang="en-GB" dirty="0"/>
              <a:t> </a:t>
            </a:r>
            <a:r>
              <a:rPr lang="en-GB" dirty="0" err="1"/>
              <a:t>Aktivitäten</a:t>
            </a:r>
            <a:r>
              <a:rPr lang="en-GB" dirty="0"/>
              <a:t> </a:t>
            </a:r>
            <a:r>
              <a:rPr lang="en-GB" dirty="0" err="1"/>
              <a:t>wie</a:t>
            </a:r>
            <a:r>
              <a:rPr lang="en-GB" dirty="0"/>
              <a:t> Tai Chi, Yoga, Stuhl-Aerobic und </a:t>
            </a:r>
            <a:r>
              <a:rPr lang="en-GB" dirty="0" err="1"/>
              <a:t>Radfahren</a:t>
            </a:r>
            <a:r>
              <a:rPr lang="en-GB" dirty="0"/>
              <a:t>. </a:t>
            </a:r>
            <a:r>
              <a:rPr lang="en-GB" dirty="0" err="1"/>
              <a:t>Mit</a:t>
            </a:r>
            <a:r>
              <a:rPr lang="en-GB" dirty="0"/>
              <a:t> </a:t>
            </a:r>
            <a:r>
              <a:rPr lang="en-GB" dirty="0" err="1"/>
              <a:t>zunehmendem</a:t>
            </a:r>
            <a:r>
              <a:rPr lang="en-GB" dirty="0"/>
              <a:t> Alter </a:t>
            </a:r>
            <a:r>
              <a:rPr lang="en-GB" dirty="0" err="1"/>
              <a:t>ist</a:t>
            </a:r>
            <a:r>
              <a:rPr lang="en-GB" dirty="0"/>
              <a:t> es </a:t>
            </a:r>
            <a:r>
              <a:rPr lang="en-GB" dirty="0" err="1"/>
              <a:t>besonders</a:t>
            </a:r>
            <a:r>
              <a:rPr lang="en-GB" dirty="0"/>
              <a:t> </a:t>
            </a:r>
            <a:r>
              <a:rPr lang="en-GB" dirty="0" err="1"/>
              <a:t>wichtig</a:t>
            </a:r>
            <a:r>
              <a:rPr lang="en-GB" dirty="0"/>
              <a:t>, </a:t>
            </a:r>
            <a:r>
              <a:rPr lang="en-GB" dirty="0" err="1"/>
              <a:t>Übungen</a:t>
            </a:r>
            <a:r>
              <a:rPr lang="en-GB" dirty="0"/>
              <a:t> </a:t>
            </a:r>
            <a:r>
              <a:rPr lang="en-GB" dirty="0" err="1"/>
              <a:t>zu</a:t>
            </a:r>
            <a:r>
              <a:rPr lang="en-GB" dirty="0"/>
              <a:t> </a:t>
            </a:r>
            <a:r>
              <a:rPr lang="en-GB" dirty="0" err="1"/>
              <a:t>machen</a:t>
            </a:r>
            <a:r>
              <a:rPr lang="en-GB" dirty="0"/>
              <a:t>, die die </a:t>
            </a:r>
            <a:r>
              <a:rPr lang="en-GB" dirty="0" err="1"/>
              <a:t>Muskelkraft</a:t>
            </a:r>
            <a:r>
              <a:rPr lang="en-GB" dirty="0"/>
              <a:t>, das </a:t>
            </a:r>
            <a:r>
              <a:rPr lang="en-GB" dirty="0" err="1"/>
              <a:t>Gleichgewicht</a:t>
            </a:r>
            <a:r>
              <a:rPr lang="en-GB" dirty="0"/>
              <a:t> und die </a:t>
            </a:r>
            <a:r>
              <a:rPr lang="en-GB" dirty="0" err="1"/>
              <a:t>Flexibilität</a:t>
            </a:r>
            <a:r>
              <a:rPr lang="en-GB" dirty="0"/>
              <a:t> </a:t>
            </a:r>
            <a:r>
              <a:rPr lang="en-GB" dirty="0" err="1"/>
              <a:t>verbessern</a:t>
            </a:r>
            <a:r>
              <a:rPr lang="en-GB" dirty="0"/>
              <a:t>.</a:t>
            </a:r>
          </a:p>
        </p:txBody>
      </p:sp>
      <p:pic>
        <p:nvPicPr>
          <p:cNvPr id="8" name="Picture 7">
            <a:extLst>
              <a:ext uri="{FF2B5EF4-FFF2-40B4-BE49-F238E27FC236}">
                <a16:creationId xmlns:a16="http://schemas.microsoft.com/office/drawing/2014/main" id="{2756C07C-6CDC-40E5-B29A-D3C219A13AED}"/>
              </a:ext>
            </a:extLst>
          </p:cNvPr>
          <p:cNvPicPr>
            <a:picLocks noChangeAspect="1"/>
          </p:cNvPicPr>
          <p:nvPr/>
        </p:nvPicPr>
        <p:blipFill rotWithShape="1">
          <a:blip r:embed="rId7"/>
          <a:srcRect t="30114" b="27335"/>
          <a:stretch/>
        </p:blipFill>
        <p:spPr>
          <a:xfrm>
            <a:off x="294885" y="2592359"/>
            <a:ext cx="2624161" cy="1578981"/>
          </a:xfrm>
          <a:prstGeom prst="rect">
            <a:avLst/>
          </a:prstGeom>
        </p:spPr>
      </p:pic>
      <p:pic>
        <p:nvPicPr>
          <p:cNvPr id="11" name="Picture 10">
            <a:extLst>
              <a:ext uri="{FF2B5EF4-FFF2-40B4-BE49-F238E27FC236}">
                <a16:creationId xmlns:a16="http://schemas.microsoft.com/office/drawing/2014/main" id="{4D1F62FC-7532-4CA3-9984-477A5BCF9D75}"/>
              </a:ext>
            </a:extLst>
          </p:cNvPr>
          <p:cNvPicPr>
            <a:picLocks noChangeAspect="1"/>
          </p:cNvPicPr>
          <p:nvPr/>
        </p:nvPicPr>
        <p:blipFill rotWithShape="1">
          <a:blip r:embed="rId8"/>
          <a:srcRect t="10477" b="6834"/>
          <a:stretch/>
        </p:blipFill>
        <p:spPr>
          <a:xfrm>
            <a:off x="9488682" y="5011914"/>
            <a:ext cx="945395" cy="1105439"/>
          </a:xfrm>
          <a:prstGeom prst="rect">
            <a:avLst/>
          </a:prstGeom>
        </p:spPr>
      </p:pic>
      <p:pic>
        <p:nvPicPr>
          <p:cNvPr id="18" name="Picture 17">
            <a:extLst>
              <a:ext uri="{FF2B5EF4-FFF2-40B4-BE49-F238E27FC236}">
                <a16:creationId xmlns:a16="http://schemas.microsoft.com/office/drawing/2014/main" id="{CD6CCD5D-755B-4C29-A911-E1EB84418045}"/>
              </a:ext>
            </a:extLst>
          </p:cNvPr>
          <p:cNvPicPr>
            <a:picLocks noChangeAspect="1"/>
          </p:cNvPicPr>
          <p:nvPr/>
        </p:nvPicPr>
        <p:blipFill rotWithShape="1">
          <a:blip r:embed="rId9"/>
          <a:srcRect t="29231" b="28846"/>
          <a:stretch/>
        </p:blipFill>
        <p:spPr>
          <a:xfrm rot="1760661">
            <a:off x="7245518" y="674575"/>
            <a:ext cx="2425364" cy="1437836"/>
          </a:xfrm>
          <a:prstGeom prst="rect">
            <a:avLst/>
          </a:prstGeom>
        </p:spPr>
      </p:pic>
      <p:sp>
        <p:nvSpPr>
          <p:cNvPr id="13" name="TextBox 12">
            <a:extLst>
              <a:ext uri="{FF2B5EF4-FFF2-40B4-BE49-F238E27FC236}">
                <a16:creationId xmlns:a16="http://schemas.microsoft.com/office/drawing/2014/main" id="{A8641BA8-BE0F-1D4E-9EFF-7E593C79535B}"/>
              </a:ext>
            </a:extLst>
          </p:cNvPr>
          <p:cNvSpPr txBox="1"/>
          <p:nvPr/>
        </p:nvSpPr>
        <p:spPr>
          <a:xfrm>
            <a:off x="9691416" y="2694012"/>
            <a:ext cx="1934308" cy="1477328"/>
          </a:xfrm>
          <a:prstGeom prst="rect">
            <a:avLst/>
          </a:prstGeom>
          <a:noFill/>
        </p:spPr>
        <p:txBody>
          <a:bodyPr wrap="square" rtlCol="0">
            <a:spAutoFit/>
          </a:bodyPr>
          <a:lstStyle/>
          <a:p>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wie</a:t>
            </a:r>
            <a:r>
              <a:rPr lang="en-GB" dirty="0"/>
              <a:t> </a:t>
            </a:r>
            <a:r>
              <a:rPr lang="en-GB" dirty="0" err="1"/>
              <a:t>wichtig</a:t>
            </a:r>
            <a:r>
              <a:rPr lang="en-GB" dirty="0"/>
              <a:t> es </a:t>
            </a:r>
            <a:r>
              <a:rPr lang="en-GB" dirty="0" err="1"/>
              <a:t>ist</a:t>
            </a:r>
            <a:r>
              <a:rPr lang="en-GB" dirty="0"/>
              <a:t>, </a:t>
            </a:r>
            <a:r>
              <a:rPr lang="en-GB" dirty="0" err="1"/>
              <a:t>auch</a:t>
            </a:r>
            <a:r>
              <a:rPr lang="en-GB" dirty="0"/>
              <a:t> </a:t>
            </a:r>
            <a:r>
              <a:rPr lang="en-GB" dirty="0" err="1"/>
              <a:t>im</a:t>
            </a:r>
            <a:r>
              <a:rPr lang="en-GB" dirty="0"/>
              <a:t> Alter </a:t>
            </a:r>
            <a:r>
              <a:rPr lang="en-GB" dirty="0" err="1"/>
              <a:t>aktiv</a:t>
            </a:r>
            <a:r>
              <a:rPr lang="en-GB" dirty="0"/>
              <a:t> </a:t>
            </a:r>
            <a:r>
              <a:rPr lang="en-GB" dirty="0" err="1"/>
              <a:t>zu</a:t>
            </a:r>
            <a:r>
              <a:rPr lang="en-GB" dirty="0"/>
              <a:t> </a:t>
            </a:r>
            <a:r>
              <a:rPr lang="en-GB" dirty="0" err="1"/>
              <a:t>bleiben</a:t>
            </a:r>
            <a:r>
              <a:rPr lang="en-GB" dirty="0"/>
              <a:t>.</a:t>
            </a:r>
          </a:p>
        </p:txBody>
      </p:sp>
      <p:pic>
        <p:nvPicPr>
          <p:cNvPr id="5" name="active5">
            <a:hlinkClick r:id="" action="ppaction://media"/>
            <a:extLst>
              <a:ext uri="{FF2B5EF4-FFF2-40B4-BE49-F238E27FC236}">
                <a16:creationId xmlns:a16="http://schemas.microsoft.com/office/drawing/2014/main" id="{50050740-FEB6-4F2B-8508-EC9217BED6FF}"/>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571652" y="4548752"/>
            <a:ext cx="487363" cy="487363"/>
          </a:xfrm>
          <a:prstGeom prst="ellipse">
            <a:avLst/>
          </a:prstGeom>
          <a:ln>
            <a:noFill/>
          </a:ln>
          <a:effectLst>
            <a:softEdge rad="112500"/>
          </a:effectLst>
        </p:spPr>
      </p:pic>
    </p:spTree>
    <p:extLst>
      <p:ext uri="{BB962C8B-B14F-4D97-AF65-F5344CB8AC3E}">
        <p14:creationId xmlns:p14="http://schemas.microsoft.com/office/powerpoint/2010/main" val="4188084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TotalTime>
  <Words>454</Words>
  <Application>Microsoft Office PowerPoint</Application>
  <PresentationFormat>Widescreen</PresentationFormat>
  <Paragraphs>13</Paragraphs>
  <Slides>6</Slides>
  <Notes>0</Notes>
  <HiddenSlides>0</HiddenSlides>
  <MMClips>5</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27</cp:revision>
  <dcterms:created xsi:type="dcterms:W3CDTF">2020-10-05T11:11:44Z</dcterms:created>
  <dcterms:modified xsi:type="dcterms:W3CDTF">2022-03-16T11:41:39Z</dcterms:modified>
</cp:coreProperties>
</file>