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11"/>
  </p:handoutMasterIdLst>
  <p:sldIdLst>
    <p:sldId id="256" r:id="rId2"/>
    <p:sldId id="257" r:id="rId3"/>
    <p:sldId id="266" r:id="rId4"/>
    <p:sldId id="267" r:id="rId5"/>
    <p:sldId id="268" r:id="rId6"/>
    <p:sldId id="269" r:id="rId7"/>
    <p:sldId id="270" r:id="rId8"/>
    <p:sldId id="271" r:id="rId9"/>
    <p:sldId id="265"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34"/>
    <p:restoredTop sz="96327"/>
  </p:normalViewPr>
  <p:slideViewPr>
    <p:cSldViewPr snapToGrid="0" snapToObjects="1">
      <p:cViewPr varScale="1">
        <p:scale>
          <a:sx n="87" d="100"/>
          <a:sy n="87" d="100"/>
        </p:scale>
        <p:origin x="710" y="82"/>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16/03/2022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3/16/2022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3/16/2022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3/16/2022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3/16/2022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3/16/2022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3/16/2022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3/16/2022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3/16/2022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3.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4.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5.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6.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7.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8.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9.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g"/><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4"/>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5"/>
          <a:stretch>
            <a:fillRect/>
          </a:stretch>
        </p:blipFill>
        <p:spPr>
          <a:xfrm>
            <a:off x="399953" y="513791"/>
            <a:ext cx="8575002" cy="2205657"/>
          </a:xfrm>
          <a:prstGeom prst="rect">
            <a:avLst/>
          </a:prstGeom>
        </p:spPr>
      </p:pic>
      <p:sp>
        <p:nvSpPr>
          <p:cNvPr id="2" name="TextBox 1">
            <a:extLst>
              <a:ext uri="{FF2B5EF4-FFF2-40B4-BE49-F238E27FC236}">
                <a16:creationId xmlns:a16="http://schemas.microsoft.com/office/drawing/2014/main" id="{9B96A6FD-DB47-4095-B262-E0D7FD09DFF7}"/>
              </a:ext>
            </a:extLst>
          </p:cNvPr>
          <p:cNvSpPr txBox="1"/>
          <p:nvPr/>
        </p:nvSpPr>
        <p:spPr>
          <a:xfrm>
            <a:off x="5117123" y="3886200"/>
            <a:ext cx="6224954" cy="369332"/>
          </a:xfrm>
          <a:prstGeom prst="rect">
            <a:avLst/>
          </a:prstGeom>
          <a:noFill/>
        </p:spPr>
        <p:txBody>
          <a:bodyPr wrap="square" rtlCol="0">
            <a:spAutoFit/>
          </a:bodyPr>
          <a:lstStyle/>
          <a:p>
            <a:r>
              <a:rPr lang="en-GB" dirty="0" err="1"/>
              <a:t>Hörbuch</a:t>
            </a:r>
            <a:r>
              <a:rPr lang="en-GB" dirty="0"/>
              <a:t>:  Die </a:t>
            </a:r>
            <a:r>
              <a:rPr lang="en-GB" dirty="0" err="1"/>
              <a:t>Grundlagen</a:t>
            </a:r>
            <a:r>
              <a:rPr lang="en-GB" dirty="0"/>
              <a:t> der </a:t>
            </a:r>
            <a:r>
              <a:rPr lang="en-GB" dirty="0" err="1"/>
              <a:t>Selbstfürsorge</a:t>
            </a:r>
            <a:r>
              <a:rPr lang="en-GB" dirty="0"/>
              <a:t> Teil 2</a:t>
            </a:r>
          </a:p>
        </p:txBody>
      </p:sp>
      <p:pic>
        <p:nvPicPr>
          <p:cNvPr id="4" name="selfcare 2.1">
            <a:hlinkClick r:id="" action="ppaction://media"/>
            <a:extLst>
              <a:ext uri="{FF2B5EF4-FFF2-40B4-BE49-F238E27FC236}">
                <a16:creationId xmlns:a16="http://schemas.microsoft.com/office/drawing/2014/main" id="{9C4EA196-608A-4D06-9397-83786B6183B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117123" y="4255532"/>
            <a:ext cx="487363" cy="487363"/>
          </a:xfrm>
          <a:prstGeom prst="ellipse">
            <a:avLst/>
          </a:prstGeom>
          <a:ln>
            <a:noFill/>
          </a:ln>
          <a:effectLst>
            <a:softEdge rad="112500"/>
          </a:effectLst>
        </p:spPr>
      </p:pic>
    </p:spTree>
    <p:extLst>
      <p:ext uri="{BB962C8B-B14F-4D97-AF65-F5344CB8AC3E}">
        <p14:creationId xmlns:p14="http://schemas.microsoft.com/office/powerpoint/2010/main" val="108579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4" name="TextBox 3">
            <a:extLst>
              <a:ext uri="{FF2B5EF4-FFF2-40B4-BE49-F238E27FC236}">
                <a16:creationId xmlns:a16="http://schemas.microsoft.com/office/drawing/2014/main" id="{7ADFDEC2-C9C1-4359-8654-D040179F3602}"/>
              </a:ext>
            </a:extLst>
          </p:cNvPr>
          <p:cNvSpPr txBox="1"/>
          <p:nvPr/>
        </p:nvSpPr>
        <p:spPr>
          <a:xfrm>
            <a:off x="3171039" y="2576146"/>
            <a:ext cx="5821959" cy="2585323"/>
          </a:xfrm>
          <a:prstGeom prst="rect">
            <a:avLst/>
          </a:prstGeom>
          <a:noFill/>
        </p:spPr>
        <p:txBody>
          <a:bodyPr wrap="square" rtlCol="0">
            <a:spAutoFit/>
          </a:bodyPr>
          <a:lstStyle/>
          <a:p>
            <a:r>
              <a:rPr lang="en-GB" b="1" dirty="0" err="1"/>
              <a:t>Selbstfürsorge</a:t>
            </a:r>
            <a:r>
              <a:rPr lang="en-GB" b="1" dirty="0"/>
              <a:t> </a:t>
            </a:r>
            <a:r>
              <a:rPr lang="en-GB" b="1" dirty="0" err="1"/>
              <a:t>ist</a:t>
            </a:r>
            <a:r>
              <a:rPr lang="en-GB" b="1" dirty="0"/>
              <a:t> </a:t>
            </a:r>
            <a:r>
              <a:rPr lang="en-GB" b="1" dirty="0" err="1"/>
              <a:t>narzisstisch</a:t>
            </a:r>
            <a:endParaRPr lang="en-GB" b="1" dirty="0"/>
          </a:p>
          <a:p>
            <a:r>
              <a:rPr lang="en-GB" dirty="0" err="1"/>
              <a:t>Selbstfürsorge</a:t>
            </a:r>
            <a:r>
              <a:rPr lang="en-GB" dirty="0"/>
              <a:t> </a:t>
            </a:r>
            <a:r>
              <a:rPr lang="en-GB" dirty="0" err="1"/>
              <a:t>ist</a:t>
            </a:r>
            <a:r>
              <a:rPr lang="en-GB" dirty="0"/>
              <a:t> </a:t>
            </a:r>
            <a:r>
              <a:rPr lang="en-GB" dirty="0" err="1"/>
              <a:t>kein</a:t>
            </a:r>
            <a:r>
              <a:rPr lang="en-GB" dirty="0"/>
              <a:t> </a:t>
            </a:r>
            <a:r>
              <a:rPr lang="en-GB" dirty="0" err="1"/>
              <a:t>egoistischer</a:t>
            </a:r>
            <a:r>
              <a:rPr lang="en-GB" dirty="0"/>
              <a:t> Akt. Sie </a:t>
            </a:r>
            <a:r>
              <a:rPr lang="en-GB" dirty="0" err="1"/>
              <a:t>ist</a:t>
            </a:r>
            <a:r>
              <a:rPr lang="en-GB" dirty="0"/>
              <a:t> </a:t>
            </a:r>
            <a:r>
              <a:rPr lang="en-GB" dirty="0" err="1"/>
              <a:t>vielmehr</a:t>
            </a:r>
            <a:r>
              <a:rPr lang="en-GB" dirty="0"/>
              <a:t> </a:t>
            </a:r>
            <a:r>
              <a:rPr lang="en-GB" dirty="0" err="1"/>
              <a:t>ein</a:t>
            </a:r>
            <a:r>
              <a:rPr lang="en-GB" dirty="0"/>
              <a:t> </a:t>
            </a:r>
            <a:r>
              <a:rPr lang="en-GB" dirty="0" err="1"/>
              <a:t>wesentliches</a:t>
            </a:r>
            <a:r>
              <a:rPr lang="en-GB" dirty="0"/>
              <a:t> Instrument, das den Menschen </a:t>
            </a:r>
            <a:r>
              <a:rPr lang="en-GB" dirty="0" err="1"/>
              <a:t>hilft</a:t>
            </a:r>
            <a:r>
              <a:rPr lang="en-GB" dirty="0"/>
              <a:t>, </a:t>
            </a:r>
            <a:r>
              <a:rPr lang="en-GB" dirty="0" err="1"/>
              <a:t>mit</a:t>
            </a:r>
            <a:r>
              <a:rPr lang="en-GB" dirty="0"/>
              <a:t> </a:t>
            </a:r>
            <a:r>
              <a:rPr lang="en-GB" dirty="0" err="1"/>
              <a:t>ihrer</a:t>
            </a:r>
            <a:r>
              <a:rPr lang="en-GB" dirty="0"/>
              <a:t> </a:t>
            </a:r>
            <a:r>
              <a:rPr lang="en-GB" dirty="0" err="1"/>
              <a:t>eigenen</a:t>
            </a:r>
            <a:r>
              <a:rPr lang="en-GB" dirty="0"/>
              <a:t> Gesundheit </a:t>
            </a:r>
            <a:r>
              <a:rPr lang="en-GB" dirty="0" err="1"/>
              <a:t>umzugehen</a:t>
            </a:r>
            <a:r>
              <a:rPr lang="en-GB" dirty="0"/>
              <a:t> und/</a:t>
            </a:r>
            <a:r>
              <a:rPr lang="en-GB" dirty="0" err="1"/>
              <a:t>oder</a:t>
            </a:r>
            <a:r>
              <a:rPr lang="en-GB" dirty="0"/>
              <a:t> </a:t>
            </a:r>
            <a:r>
              <a:rPr lang="en-GB" dirty="0" err="1"/>
              <a:t>mit</a:t>
            </a:r>
            <a:r>
              <a:rPr lang="en-GB" dirty="0"/>
              <a:t> </a:t>
            </a:r>
            <a:r>
              <a:rPr lang="en-GB" dirty="0" err="1"/>
              <a:t>einer</a:t>
            </a:r>
            <a:r>
              <a:rPr lang="en-GB" dirty="0"/>
              <a:t> </a:t>
            </a:r>
            <a:r>
              <a:rPr lang="en-GB" dirty="0" err="1"/>
              <a:t>missbräuchlichen</a:t>
            </a:r>
            <a:r>
              <a:rPr lang="en-GB" dirty="0"/>
              <a:t> </a:t>
            </a:r>
            <a:r>
              <a:rPr lang="en-GB" dirty="0" err="1"/>
              <a:t>Beziehung</a:t>
            </a:r>
            <a:r>
              <a:rPr lang="en-GB" dirty="0"/>
              <a:t> </a:t>
            </a:r>
            <a:r>
              <a:rPr lang="en-GB" dirty="0" err="1"/>
              <a:t>fertig</a:t>
            </a:r>
            <a:r>
              <a:rPr lang="en-GB" dirty="0"/>
              <a:t> </a:t>
            </a:r>
            <a:r>
              <a:rPr lang="en-GB" dirty="0" err="1"/>
              <a:t>zu</a:t>
            </a:r>
            <a:r>
              <a:rPr lang="en-GB" dirty="0"/>
              <a:t> </a:t>
            </a:r>
            <a:r>
              <a:rPr lang="en-GB" dirty="0" err="1"/>
              <a:t>werden</a:t>
            </a:r>
            <a:r>
              <a:rPr lang="en-GB" dirty="0"/>
              <a:t> </a:t>
            </a:r>
            <a:r>
              <a:rPr lang="en-GB" dirty="0" err="1"/>
              <a:t>oder</a:t>
            </a:r>
            <a:r>
              <a:rPr lang="en-GB" dirty="0"/>
              <a:t> </a:t>
            </a:r>
            <a:r>
              <a:rPr lang="en-GB" dirty="0" err="1"/>
              <a:t>sich</a:t>
            </a:r>
            <a:r>
              <a:rPr lang="en-GB" dirty="0"/>
              <a:t> von </a:t>
            </a:r>
            <a:r>
              <a:rPr lang="en-GB" dirty="0" err="1"/>
              <a:t>ihr</a:t>
            </a:r>
            <a:r>
              <a:rPr lang="en-GB" dirty="0"/>
              <a:t> </a:t>
            </a:r>
            <a:r>
              <a:rPr lang="en-GB" dirty="0" err="1"/>
              <a:t>zu</a:t>
            </a:r>
            <a:r>
              <a:rPr lang="en-GB" dirty="0"/>
              <a:t> </a:t>
            </a:r>
            <a:r>
              <a:rPr lang="en-GB" dirty="0" err="1"/>
              <a:t>erholen</a:t>
            </a:r>
            <a:r>
              <a:rPr lang="en-GB" dirty="0"/>
              <a:t>.  </a:t>
            </a:r>
            <a:r>
              <a:rPr lang="en-GB" dirty="0" err="1"/>
              <a:t>Wenn</a:t>
            </a:r>
            <a:r>
              <a:rPr lang="en-GB" dirty="0"/>
              <a:t> man der </a:t>
            </a:r>
            <a:r>
              <a:rPr lang="en-GB" dirty="0" err="1"/>
              <a:t>Selbstfürsorge</a:t>
            </a:r>
            <a:r>
              <a:rPr lang="en-GB" dirty="0"/>
              <a:t> </a:t>
            </a:r>
            <a:r>
              <a:rPr lang="en-GB" dirty="0" err="1"/>
              <a:t>keinen</a:t>
            </a:r>
            <a:r>
              <a:rPr lang="en-GB" dirty="0"/>
              <a:t> Platz </a:t>
            </a:r>
            <a:r>
              <a:rPr lang="en-GB" dirty="0" err="1"/>
              <a:t>einräumt</a:t>
            </a:r>
            <a:r>
              <a:rPr lang="en-GB" dirty="0"/>
              <a:t>, </a:t>
            </a:r>
            <a:r>
              <a:rPr lang="en-GB" dirty="0" err="1"/>
              <a:t>wird</a:t>
            </a:r>
            <a:r>
              <a:rPr lang="en-GB" dirty="0"/>
              <a:t> </a:t>
            </a:r>
            <a:r>
              <a:rPr lang="en-GB" dirty="0" err="1"/>
              <a:t>sie</a:t>
            </a:r>
            <a:r>
              <a:rPr lang="en-GB" dirty="0"/>
              <a:t> </a:t>
            </a:r>
            <a:r>
              <a:rPr lang="en-GB" dirty="0" err="1"/>
              <a:t>sich</a:t>
            </a:r>
            <a:r>
              <a:rPr lang="en-GB" dirty="0"/>
              <a:t> in Form von </a:t>
            </a:r>
            <a:r>
              <a:rPr lang="en-GB" dirty="0" err="1"/>
              <a:t>zwanghaftem</a:t>
            </a:r>
            <a:r>
              <a:rPr lang="en-GB" dirty="0"/>
              <a:t> </a:t>
            </a:r>
            <a:r>
              <a:rPr lang="en-GB" dirty="0" err="1"/>
              <a:t>Verhalten</a:t>
            </a:r>
            <a:r>
              <a:rPr lang="en-GB" dirty="0"/>
              <a:t> </a:t>
            </a:r>
            <a:r>
              <a:rPr lang="en-GB" dirty="0" err="1"/>
              <a:t>wie</a:t>
            </a:r>
            <a:r>
              <a:rPr lang="en-GB" dirty="0"/>
              <a:t> </a:t>
            </a:r>
            <a:r>
              <a:rPr lang="en-GB" dirty="0" err="1"/>
              <a:t>Überernährung</a:t>
            </a:r>
            <a:r>
              <a:rPr lang="en-GB" dirty="0"/>
              <a:t> und </a:t>
            </a:r>
            <a:r>
              <a:rPr lang="en-GB" dirty="0" err="1"/>
              <a:t>Depressionen</a:t>
            </a:r>
            <a:r>
              <a:rPr lang="en-GB" dirty="0"/>
              <a:t> </a:t>
            </a:r>
            <a:r>
              <a:rPr lang="en-GB" dirty="0" err="1"/>
              <a:t>trotzdem</a:t>
            </a:r>
            <a:r>
              <a:rPr lang="en-GB" dirty="0"/>
              <a:t> </a:t>
            </a:r>
            <a:r>
              <a:rPr lang="en-GB" dirty="0" err="1"/>
              <a:t>durchsetzen</a:t>
            </a:r>
            <a:r>
              <a:rPr lang="en-GB" dirty="0"/>
              <a:t>.</a:t>
            </a:r>
          </a:p>
        </p:txBody>
      </p:sp>
      <p:sp>
        <p:nvSpPr>
          <p:cNvPr id="5" name="TextBox 4">
            <a:extLst>
              <a:ext uri="{FF2B5EF4-FFF2-40B4-BE49-F238E27FC236}">
                <a16:creationId xmlns:a16="http://schemas.microsoft.com/office/drawing/2014/main" id="{CD8489F1-12D4-4F32-8F9E-3E2194CE26C5}"/>
              </a:ext>
            </a:extLst>
          </p:cNvPr>
          <p:cNvSpPr txBox="1"/>
          <p:nvPr/>
        </p:nvSpPr>
        <p:spPr>
          <a:xfrm>
            <a:off x="9724292" y="2576146"/>
            <a:ext cx="2110154" cy="1477328"/>
          </a:xfrm>
          <a:prstGeom prst="rect">
            <a:avLst/>
          </a:prstGeom>
          <a:noFill/>
        </p:spPr>
        <p:txBody>
          <a:bodyPr wrap="square" rtlCol="0">
            <a:spAutoFit/>
          </a:bodyPr>
          <a:lstStyle/>
          <a:p>
            <a:pPr algn="just"/>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mehr</a:t>
            </a:r>
            <a:r>
              <a:rPr lang="en-GB" dirty="0"/>
              <a:t> </a:t>
            </a:r>
            <a:r>
              <a:rPr lang="en-GB" dirty="0" err="1"/>
              <a:t>über</a:t>
            </a:r>
            <a:r>
              <a:rPr lang="en-GB" dirty="0"/>
              <a:t> Mythen und </a:t>
            </a:r>
            <a:r>
              <a:rPr lang="en-GB" dirty="0" err="1"/>
              <a:t>Missverständnisse</a:t>
            </a:r>
            <a:r>
              <a:rPr lang="en-GB" dirty="0"/>
              <a:t> der </a:t>
            </a:r>
            <a:r>
              <a:rPr lang="en-GB" dirty="0" err="1"/>
              <a:t>Selbstfürsorge</a:t>
            </a:r>
            <a:endParaRPr lang="en-GB" dirty="0"/>
          </a:p>
        </p:txBody>
      </p:sp>
      <p:pic>
        <p:nvPicPr>
          <p:cNvPr id="9" name="Picture 8">
            <a:extLst>
              <a:ext uri="{FF2B5EF4-FFF2-40B4-BE49-F238E27FC236}">
                <a16:creationId xmlns:a16="http://schemas.microsoft.com/office/drawing/2014/main" id="{30E01959-26C4-4EFA-8D7D-26D08675B910}"/>
              </a:ext>
            </a:extLst>
          </p:cNvPr>
          <p:cNvPicPr>
            <a:picLocks noChangeAspect="1"/>
          </p:cNvPicPr>
          <p:nvPr/>
        </p:nvPicPr>
        <p:blipFill rotWithShape="1">
          <a:blip r:embed="rId7"/>
          <a:srcRect t="20769" b="20769"/>
          <a:stretch/>
        </p:blipFill>
        <p:spPr>
          <a:xfrm rot="19781788">
            <a:off x="8398864" y="644302"/>
            <a:ext cx="1910457" cy="1579380"/>
          </a:xfrm>
          <a:prstGeom prst="rect">
            <a:avLst/>
          </a:prstGeom>
        </p:spPr>
      </p:pic>
      <p:pic>
        <p:nvPicPr>
          <p:cNvPr id="12" name="Picture 11">
            <a:extLst>
              <a:ext uri="{FF2B5EF4-FFF2-40B4-BE49-F238E27FC236}">
                <a16:creationId xmlns:a16="http://schemas.microsoft.com/office/drawing/2014/main" id="{496D0F8A-6078-4FC5-9C1D-ADA69FF91E9D}"/>
              </a:ext>
            </a:extLst>
          </p:cNvPr>
          <p:cNvPicPr>
            <a:picLocks noChangeAspect="1"/>
          </p:cNvPicPr>
          <p:nvPr/>
        </p:nvPicPr>
        <p:blipFill rotWithShape="1">
          <a:blip r:embed="rId8"/>
          <a:srcRect l="19412" t="42152" r="19059" b="32180"/>
          <a:stretch/>
        </p:blipFill>
        <p:spPr>
          <a:xfrm>
            <a:off x="220449" y="2752253"/>
            <a:ext cx="2384796" cy="1406829"/>
          </a:xfrm>
          <a:prstGeom prst="rect">
            <a:avLst/>
          </a:prstGeom>
        </p:spPr>
      </p:pic>
      <p:pic>
        <p:nvPicPr>
          <p:cNvPr id="18" name="Picture 17">
            <a:extLst>
              <a:ext uri="{FF2B5EF4-FFF2-40B4-BE49-F238E27FC236}">
                <a16:creationId xmlns:a16="http://schemas.microsoft.com/office/drawing/2014/main" id="{2C1ADA2B-629E-49FE-B087-E4E64420B12D}"/>
              </a:ext>
            </a:extLst>
          </p:cNvPr>
          <p:cNvPicPr>
            <a:picLocks noChangeAspect="1"/>
          </p:cNvPicPr>
          <p:nvPr/>
        </p:nvPicPr>
        <p:blipFill>
          <a:blip r:embed="rId9"/>
          <a:stretch>
            <a:fillRect/>
          </a:stretch>
        </p:blipFill>
        <p:spPr>
          <a:xfrm>
            <a:off x="7990098" y="4633454"/>
            <a:ext cx="1560292" cy="2206404"/>
          </a:xfrm>
          <a:prstGeom prst="rect">
            <a:avLst/>
          </a:prstGeom>
        </p:spPr>
      </p:pic>
      <p:pic>
        <p:nvPicPr>
          <p:cNvPr id="3" name="selfcare 2.2">
            <a:hlinkClick r:id="" action="ppaction://media"/>
            <a:extLst>
              <a:ext uri="{FF2B5EF4-FFF2-40B4-BE49-F238E27FC236}">
                <a16:creationId xmlns:a16="http://schemas.microsoft.com/office/drawing/2014/main" id="{F1436676-E909-48BB-AA85-F618E492709E}"/>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557132" y="4495998"/>
            <a:ext cx="487363" cy="487363"/>
          </a:xfrm>
          <a:prstGeom prst="ellipse">
            <a:avLst/>
          </a:prstGeom>
          <a:ln>
            <a:noFill/>
          </a:ln>
          <a:effectLst>
            <a:softEdge rad="112500"/>
          </a:effectLst>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4" name="TextBox 3">
            <a:extLst>
              <a:ext uri="{FF2B5EF4-FFF2-40B4-BE49-F238E27FC236}">
                <a16:creationId xmlns:a16="http://schemas.microsoft.com/office/drawing/2014/main" id="{7ADFDEC2-C9C1-4359-8654-D040179F3602}"/>
              </a:ext>
            </a:extLst>
          </p:cNvPr>
          <p:cNvSpPr txBox="1"/>
          <p:nvPr/>
        </p:nvSpPr>
        <p:spPr>
          <a:xfrm>
            <a:off x="3105646" y="2586421"/>
            <a:ext cx="5821959" cy="2031325"/>
          </a:xfrm>
          <a:prstGeom prst="rect">
            <a:avLst/>
          </a:prstGeom>
          <a:noFill/>
        </p:spPr>
        <p:txBody>
          <a:bodyPr wrap="square" rtlCol="0">
            <a:spAutoFit/>
          </a:bodyPr>
          <a:lstStyle/>
          <a:p>
            <a:r>
              <a:rPr lang="en-GB" b="1" dirty="0" err="1"/>
              <a:t>Selbstfürsorge</a:t>
            </a:r>
            <a:r>
              <a:rPr lang="en-GB" b="1" dirty="0"/>
              <a:t> </a:t>
            </a:r>
            <a:r>
              <a:rPr lang="en-GB" b="1" dirty="0" err="1"/>
              <a:t>dauert</a:t>
            </a:r>
            <a:r>
              <a:rPr lang="en-GB" b="1" dirty="0"/>
              <a:t> </a:t>
            </a:r>
            <a:r>
              <a:rPr lang="en-GB" b="1" dirty="0" err="1"/>
              <a:t>zu</a:t>
            </a:r>
            <a:r>
              <a:rPr lang="en-GB" b="1" dirty="0"/>
              <a:t> </a:t>
            </a:r>
            <a:r>
              <a:rPr lang="en-GB" b="1" dirty="0" err="1"/>
              <a:t>lange</a:t>
            </a:r>
            <a:endParaRPr lang="en-GB" b="1" dirty="0"/>
          </a:p>
          <a:p>
            <a:r>
              <a:rPr lang="en-GB" dirty="0" err="1"/>
              <a:t>Einige</a:t>
            </a:r>
            <a:r>
              <a:rPr lang="en-GB" dirty="0"/>
              <a:t> </a:t>
            </a:r>
            <a:r>
              <a:rPr lang="en-GB" dirty="0" err="1"/>
              <a:t>Verhaltensweisen</a:t>
            </a:r>
            <a:r>
              <a:rPr lang="en-GB" dirty="0"/>
              <a:t> der </a:t>
            </a:r>
            <a:r>
              <a:rPr lang="en-GB" dirty="0" err="1"/>
              <a:t>Selbstfürsorge</a:t>
            </a:r>
            <a:r>
              <a:rPr lang="en-GB" dirty="0"/>
              <a:t> </a:t>
            </a:r>
            <a:r>
              <a:rPr lang="en-GB" dirty="0" err="1"/>
              <a:t>können</a:t>
            </a:r>
            <a:r>
              <a:rPr lang="en-GB" dirty="0"/>
              <a:t> </a:t>
            </a:r>
            <a:r>
              <a:rPr lang="en-GB" dirty="0" err="1"/>
              <a:t>zwar</a:t>
            </a:r>
            <a:r>
              <a:rPr lang="en-GB" dirty="0"/>
              <a:t> </a:t>
            </a:r>
            <a:r>
              <a:rPr lang="en-GB" dirty="0" err="1"/>
              <a:t>zeitaufwändig</a:t>
            </a:r>
            <a:r>
              <a:rPr lang="en-GB" dirty="0"/>
              <a:t> sein, </a:t>
            </a:r>
            <a:r>
              <a:rPr lang="en-GB" dirty="0" err="1"/>
              <a:t>viele</a:t>
            </a:r>
            <a:r>
              <a:rPr lang="en-GB" dirty="0"/>
              <a:t> </a:t>
            </a:r>
            <a:r>
              <a:rPr lang="en-GB" dirty="0" err="1"/>
              <a:t>sind</a:t>
            </a:r>
            <a:r>
              <a:rPr lang="en-GB" dirty="0"/>
              <a:t> es </a:t>
            </a:r>
            <a:r>
              <a:rPr lang="en-GB" dirty="0" err="1"/>
              <a:t>aber</a:t>
            </a:r>
            <a:r>
              <a:rPr lang="en-GB" dirty="0"/>
              <a:t> </a:t>
            </a:r>
            <a:r>
              <a:rPr lang="en-GB" dirty="0" err="1"/>
              <a:t>nicht</a:t>
            </a:r>
            <a:r>
              <a:rPr lang="en-GB" dirty="0"/>
              <a:t>. </a:t>
            </a:r>
            <a:r>
              <a:rPr lang="en-GB" dirty="0" err="1"/>
              <a:t>Schnelle</a:t>
            </a:r>
            <a:r>
              <a:rPr lang="en-GB" dirty="0"/>
              <a:t> </a:t>
            </a:r>
            <a:r>
              <a:rPr lang="en-GB" dirty="0" err="1"/>
              <a:t>Aktivitäten</a:t>
            </a:r>
            <a:r>
              <a:rPr lang="en-GB" dirty="0"/>
              <a:t> </a:t>
            </a:r>
            <a:r>
              <a:rPr lang="en-GB" dirty="0" err="1"/>
              <a:t>wie</a:t>
            </a:r>
            <a:r>
              <a:rPr lang="en-GB" dirty="0"/>
              <a:t> das </a:t>
            </a:r>
            <a:r>
              <a:rPr lang="en-GB" dirty="0" err="1"/>
              <a:t>Hören</a:t>
            </a:r>
            <a:r>
              <a:rPr lang="en-GB" dirty="0"/>
              <a:t> </a:t>
            </a:r>
            <a:r>
              <a:rPr lang="en-GB" dirty="0" err="1"/>
              <a:t>eines</a:t>
            </a:r>
            <a:r>
              <a:rPr lang="en-GB" dirty="0"/>
              <a:t> </a:t>
            </a:r>
            <a:r>
              <a:rPr lang="en-GB" dirty="0" err="1"/>
              <a:t>ermutigenden</a:t>
            </a:r>
            <a:r>
              <a:rPr lang="en-GB" dirty="0"/>
              <a:t> </a:t>
            </a:r>
            <a:r>
              <a:rPr lang="en-GB" dirty="0" err="1"/>
              <a:t>Liedes</a:t>
            </a:r>
            <a:r>
              <a:rPr lang="en-GB" dirty="0"/>
              <a:t>, das </a:t>
            </a:r>
            <a:r>
              <a:rPr lang="en-GB" dirty="0" err="1"/>
              <a:t>Trinken</a:t>
            </a:r>
            <a:r>
              <a:rPr lang="en-GB" dirty="0"/>
              <a:t> </a:t>
            </a:r>
            <a:r>
              <a:rPr lang="en-GB" dirty="0" err="1"/>
              <a:t>eines</a:t>
            </a:r>
            <a:r>
              <a:rPr lang="en-GB" dirty="0"/>
              <a:t> </a:t>
            </a:r>
            <a:r>
              <a:rPr lang="en-GB" dirty="0" err="1"/>
              <a:t>Glases</a:t>
            </a:r>
            <a:r>
              <a:rPr lang="en-GB" dirty="0"/>
              <a:t> Wasser </a:t>
            </a:r>
            <a:r>
              <a:rPr lang="en-GB" dirty="0" err="1"/>
              <a:t>oder</a:t>
            </a:r>
            <a:r>
              <a:rPr lang="en-GB" dirty="0"/>
              <a:t> </a:t>
            </a:r>
            <a:r>
              <a:rPr lang="en-GB" dirty="0" err="1"/>
              <a:t>mehrere</a:t>
            </a:r>
            <a:r>
              <a:rPr lang="en-GB" dirty="0"/>
              <a:t> </a:t>
            </a:r>
            <a:r>
              <a:rPr lang="en-GB" dirty="0" err="1"/>
              <a:t>tiefe</a:t>
            </a:r>
            <a:r>
              <a:rPr lang="en-GB" dirty="0"/>
              <a:t> </a:t>
            </a:r>
            <a:r>
              <a:rPr lang="en-GB" dirty="0" err="1"/>
              <a:t>Atemzüge</a:t>
            </a:r>
            <a:r>
              <a:rPr lang="en-GB" dirty="0"/>
              <a:t> </a:t>
            </a:r>
            <a:r>
              <a:rPr lang="en-GB" dirty="0" err="1"/>
              <a:t>benötigen</a:t>
            </a:r>
            <a:r>
              <a:rPr lang="en-GB" dirty="0"/>
              <a:t> </a:t>
            </a:r>
            <a:r>
              <a:rPr lang="en-GB" dirty="0" err="1"/>
              <a:t>nur</a:t>
            </a:r>
            <a:r>
              <a:rPr lang="en-GB" dirty="0"/>
              <a:t> </a:t>
            </a:r>
            <a:r>
              <a:rPr lang="en-GB" dirty="0" err="1"/>
              <a:t>wenige</a:t>
            </a:r>
            <a:r>
              <a:rPr lang="en-GB" dirty="0"/>
              <a:t> </a:t>
            </a:r>
            <a:r>
              <a:rPr lang="en-GB" dirty="0" err="1"/>
              <a:t>Minuten</a:t>
            </a:r>
            <a:r>
              <a:rPr lang="en-GB" dirty="0"/>
              <a:t>, </a:t>
            </a:r>
            <a:r>
              <a:rPr lang="en-GB" dirty="0" err="1"/>
              <a:t>können</a:t>
            </a:r>
            <a:r>
              <a:rPr lang="en-GB" dirty="0"/>
              <a:t> </a:t>
            </a:r>
            <a:r>
              <a:rPr lang="en-GB" dirty="0" err="1"/>
              <a:t>aber</a:t>
            </a:r>
            <a:r>
              <a:rPr lang="en-GB" dirty="0"/>
              <a:t> </a:t>
            </a:r>
            <a:r>
              <a:rPr lang="en-GB" dirty="0" err="1"/>
              <a:t>eine</a:t>
            </a:r>
            <a:r>
              <a:rPr lang="en-GB" dirty="0"/>
              <a:t> </a:t>
            </a:r>
            <a:r>
              <a:rPr lang="en-GB" dirty="0" err="1"/>
              <a:t>nachhaltige</a:t>
            </a:r>
            <a:r>
              <a:rPr lang="en-GB" dirty="0"/>
              <a:t> </a:t>
            </a:r>
            <a:r>
              <a:rPr lang="en-GB" dirty="0" err="1"/>
              <a:t>Wirkung</a:t>
            </a:r>
            <a:r>
              <a:rPr lang="en-GB" dirty="0"/>
              <a:t> </a:t>
            </a:r>
            <a:r>
              <a:rPr lang="en-GB" dirty="0" err="1"/>
              <a:t>haben</a:t>
            </a:r>
            <a:r>
              <a:rPr lang="en-GB" dirty="0"/>
              <a:t>.</a:t>
            </a:r>
          </a:p>
        </p:txBody>
      </p:sp>
      <p:pic>
        <p:nvPicPr>
          <p:cNvPr id="9" name="Picture 8">
            <a:extLst>
              <a:ext uri="{FF2B5EF4-FFF2-40B4-BE49-F238E27FC236}">
                <a16:creationId xmlns:a16="http://schemas.microsoft.com/office/drawing/2014/main" id="{30E01959-26C4-4EFA-8D7D-26D08675B910}"/>
              </a:ext>
            </a:extLst>
          </p:cNvPr>
          <p:cNvPicPr>
            <a:picLocks noChangeAspect="1"/>
          </p:cNvPicPr>
          <p:nvPr/>
        </p:nvPicPr>
        <p:blipFill rotWithShape="1">
          <a:blip r:embed="rId7"/>
          <a:srcRect t="20769" b="20769"/>
          <a:stretch/>
        </p:blipFill>
        <p:spPr>
          <a:xfrm rot="19781788">
            <a:off x="8398864" y="644302"/>
            <a:ext cx="1910457" cy="1579380"/>
          </a:xfrm>
          <a:prstGeom prst="rect">
            <a:avLst/>
          </a:prstGeom>
        </p:spPr>
      </p:pic>
      <p:pic>
        <p:nvPicPr>
          <p:cNvPr id="12" name="Picture 11">
            <a:extLst>
              <a:ext uri="{FF2B5EF4-FFF2-40B4-BE49-F238E27FC236}">
                <a16:creationId xmlns:a16="http://schemas.microsoft.com/office/drawing/2014/main" id="{496D0F8A-6078-4FC5-9C1D-ADA69FF91E9D}"/>
              </a:ext>
            </a:extLst>
          </p:cNvPr>
          <p:cNvPicPr>
            <a:picLocks noChangeAspect="1"/>
          </p:cNvPicPr>
          <p:nvPr/>
        </p:nvPicPr>
        <p:blipFill rotWithShape="1">
          <a:blip r:embed="rId8"/>
          <a:srcRect l="19412" t="42152" r="19059" b="32180"/>
          <a:stretch/>
        </p:blipFill>
        <p:spPr>
          <a:xfrm>
            <a:off x="220449" y="2752253"/>
            <a:ext cx="2384796" cy="1406829"/>
          </a:xfrm>
          <a:prstGeom prst="rect">
            <a:avLst/>
          </a:prstGeom>
        </p:spPr>
      </p:pic>
      <p:pic>
        <p:nvPicPr>
          <p:cNvPr id="18" name="Picture 17">
            <a:extLst>
              <a:ext uri="{FF2B5EF4-FFF2-40B4-BE49-F238E27FC236}">
                <a16:creationId xmlns:a16="http://schemas.microsoft.com/office/drawing/2014/main" id="{2C1ADA2B-629E-49FE-B087-E4E64420B12D}"/>
              </a:ext>
            </a:extLst>
          </p:cNvPr>
          <p:cNvPicPr>
            <a:picLocks noChangeAspect="1"/>
          </p:cNvPicPr>
          <p:nvPr/>
        </p:nvPicPr>
        <p:blipFill>
          <a:blip r:embed="rId9"/>
          <a:stretch>
            <a:fillRect/>
          </a:stretch>
        </p:blipFill>
        <p:spPr>
          <a:xfrm>
            <a:off x="7990098" y="4633454"/>
            <a:ext cx="1560292" cy="2206404"/>
          </a:xfrm>
          <a:prstGeom prst="rect">
            <a:avLst/>
          </a:prstGeom>
        </p:spPr>
      </p:pic>
      <p:sp>
        <p:nvSpPr>
          <p:cNvPr id="13" name="TextBox 12">
            <a:extLst>
              <a:ext uri="{FF2B5EF4-FFF2-40B4-BE49-F238E27FC236}">
                <a16:creationId xmlns:a16="http://schemas.microsoft.com/office/drawing/2014/main" id="{0BA33420-3A87-464F-B95C-4989E47C7072}"/>
              </a:ext>
            </a:extLst>
          </p:cNvPr>
          <p:cNvSpPr txBox="1"/>
          <p:nvPr/>
        </p:nvSpPr>
        <p:spPr>
          <a:xfrm>
            <a:off x="9724292" y="2576146"/>
            <a:ext cx="2110154" cy="1477328"/>
          </a:xfrm>
          <a:prstGeom prst="rect">
            <a:avLst/>
          </a:prstGeom>
          <a:noFill/>
        </p:spPr>
        <p:txBody>
          <a:bodyPr wrap="square" rtlCol="0">
            <a:spAutoFit/>
          </a:bodyPr>
          <a:lstStyle/>
          <a:p>
            <a:pPr algn="just"/>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mehr</a:t>
            </a:r>
            <a:r>
              <a:rPr lang="en-GB" dirty="0"/>
              <a:t> </a:t>
            </a:r>
            <a:r>
              <a:rPr lang="en-GB" dirty="0" err="1"/>
              <a:t>über</a:t>
            </a:r>
            <a:r>
              <a:rPr lang="en-GB" dirty="0"/>
              <a:t> Mythen und </a:t>
            </a:r>
            <a:r>
              <a:rPr lang="en-GB" dirty="0" err="1"/>
              <a:t>Missverständnisse</a:t>
            </a:r>
            <a:r>
              <a:rPr lang="en-GB" dirty="0"/>
              <a:t> der </a:t>
            </a:r>
            <a:r>
              <a:rPr lang="en-GB" dirty="0" err="1"/>
              <a:t>Selbstfürsorge</a:t>
            </a:r>
            <a:endParaRPr lang="en-GB" dirty="0"/>
          </a:p>
        </p:txBody>
      </p:sp>
      <p:pic>
        <p:nvPicPr>
          <p:cNvPr id="5" name="selfcare 2.3">
            <a:hlinkClick r:id="" action="ppaction://media"/>
            <a:extLst>
              <a:ext uri="{FF2B5EF4-FFF2-40B4-BE49-F238E27FC236}">
                <a16:creationId xmlns:a16="http://schemas.microsoft.com/office/drawing/2014/main" id="{B20211D3-E633-436E-93B6-62D650C499C2}"/>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670918" y="4617746"/>
            <a:ext cx="487363" cy="487363"/>
          </a:xfrm>
          <a:prstGeom prst="ellipse">
            <a:avLst/>
          </a:prstGeom>
          <a:ln>
            <a:noFill/>
          </a:ln>
          <a:effectLst>
            <a:softEdge rad="112500"/>
          </a:effectLst>
        </p:spPr>
      </p:pic>
    </p:spTree>
    <p:extLst>
      <p:ext uri="{BB962C8B-B14F-4D97-AF65-F5344CB8AC3E}">
        <p14:creationId xmlns:p14="http://schemas.microsoft.com/office/powerpoint/2010/main" val="2054637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951511"/>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4" name="TextBox 3">
            <a:extLst>
              <a:ext uri="{FF2B5EF4-FFF2-40B4-BE49-F238E27FC236}">
                <a16:creationId xmlns:a16="http://schemas.microsoft.com/office/drawing/2014/main" id="{7ADFDEC2-C9C1-4359-8654-D040179F3602}"/>
              </a:ext>
            </a:extLst>
          </p:cNvPr>
          <p:cNvSpPr txBox="1"/>
          <p:nvPr/>
        </p:nvSpPr>
        <p:spPr>
          <a:xfrm>
            <a:off x="3105646" y="2801793"/>
            <a:ext cx="5821959" cy="1754326"/>
          </a:xfrm>
          <a:prstGeom prst="rect">
            <a:avLst/>
          </a:prstGeom>
          <a:noFill/>
        </p:spPr>
        <p:txBody>
          <a:bodyPr wrap="square" rtlCol="0">
            <a:spAutoFit/>
          </a:bodyPr>
          <a:lstStyle/>
          <a:p>
            <a:r>
              <a:rPr lang="en-GB" b="1" dirty="0" err="1"/>
              <a:t>Selbstfürsorge</a:t>
            </a:r>
            <a:r>
              <a:rPr lang="en-GB" b="1" dirty="0"/>
              <a:t> </a:t>
            </a:r>
            <a:r>
              <a:rPr lang="en-GB" b="1" dirty="0" err="1"/>
              <a:t>ist</a:t>
            </a:r>
            <a:r>
              <a:rPr lang="en-GB" b="1" dirty="0"/>
              <a:t> </a:t>
            </a:r>
            <a:r>
              <a:rPr lang="en-GB" b="1" dirty="0" err="1"/>
              <a:t>kostspielig</a:t>
            </a:r>
            <a:endParaRPr lang="en-GB" b="1" dirty="0"/>
          </a:p>
          <a:p>
            <a:r>
              <a:rPr lang="en-GB" dirty="0"/>
              <a:t>Wie </a:t>
            </a:r>
            <a:r>
              <a:rPr lang="en-GB" dirty="0" err="1"/>
              <a:t>bei</a:t>
            </a:r>
            <a:r>
              <a:rPr lang="en-GB" dirty="0"/>
              <a:t> der Zeit </a:t>
            </a:r>
            <a:r>
              <a:rPr lang="en-GB" dirty="0" err="1"/>
              <a:t>können</a:t>
            </a:r>
            <a:r>
              <a:rPr lang="en-GB" dirty="0"/>
              <a:t> </a:t>
            </a:r>
            <a:r>
              <a:rPr lang="en-GB" dirty="0" err="1"/>
              <a:t>auch</a:t>
            </a:r>
            <a:r>
              <a:rPr lang="en-GB" dirty="0"/>
              <a:t> die </a:t>
            </a:r>
            <a:r>
              <a:rPr lang="en-GB" dirty="0" err="1"/>
              <a:t>Kosten</a:t>
            </a:r>
            <a:r>
              <a:rPr lang="en-GB" dirty="0"/>
              <a:t> </a:t>
            </a:r>
            <a:r>
              <a:rPr lang="en-GB" dirty="0" err="1"/>
              <a:t>für</a:t>
            </a:r>
            <a:r>
              <a:rPr lang="en-GB" dirty="0"/>
              <a:t> </a:t>
            </a:r>
            <a:r>
              <a:rPr lang="en-GB" dirty="0" err="1"/>
              <a:t>Selbstfürsorgeaktivitäten</a:t>
            </a:r>
            <a:r>
              <a:rPr lang="en-GB" dirty="0"/>
              <a:t> stark </a:t>
            </a:r>
            <a:r>
              <a:rPr lang="en-GB" dirty="0" err="1"/>
              <a:t>variieren</a:t>
            </a:r>
            <a:r>
              <a:rPr lang="en-GB" dirty="0"/>
              <a:t>. </a:t>
            </a:r>
            <a:r>
              <a:rPr lang="en-GB" dirty="0" err="1"/>
              <a:t>Ja</a:t>
            </a:r>
            <a:r>
              <a:rPr lang="en-GB" dirty="0"/>
              <a:t>, </a:t>
            </a:r>
            <a:r>
              <a:rPr lang="en-GB" dirty="0" err="1"/>
              <a:t>ein</a:t>
            </a:r>
            <a:r>
              <a:rPr lang="en-GB" dirty="0"/>
              <a:t> Wellness-Tag </a:t>
            </a:r>
            <a:r>
              <a:rPr lang="en-GB" dirty="0" err="1"/>
              <a:t>oder</a:t>
            </a:r>
            <a:r>
              <a:rPr lang="en-GB" dirty="0"/>
              <a:t> </a:t>
            </a:r>
            <a:r>
              <a:rPr lang="en-GB" dirty="0" err="1"/>
              <a:t>ein</a:t>
            </a:r>
            <a:r>
              <a:rPr lang="en-GB" dirty="0"/>
              <a:t> </a:t>
            </a:r>
            <a:r>
              <a:rPr lang="en-GB" dirty="0" err="1"/>
              <a:t>Urlaub</a:t>
            </a:r>
            <a:r>
              <a:rPr lang="en-GB" dirty="0"/>
              <a:t> </a:t>
            </a:r>
            <a:r>
              <a:rPr lang="en-GB" dirty="0" err="1"/>
              <a:t>können</a:t>
            </a:r>
            <a:r>
              <a:rPr lang="en-GB" dirty="0"/>
              <a:t> das Budget </a:t>
            </a:r>
            <a:r>
              <a:rPr lang="en-GB" dirty="0" err="1"/>
              <a:t>sprengen</a:t>
            </a:r>
            <a:r>
              <a:rPr lang="en-GB" dirty="0"/>
              <a:t>, </a:t>
            </a:r>
            <a:r>
              <a:rPr lang="en-GB" dirty="0" err="1"/>
              <a:t>aber</a:t>
            </a:r>
            <a:r>
              <a:rPr lang="en-GB" dirty="0"/>
              <a:t> </a:t>
            </a:r>
            <a:r>
              <a:rPr lang="en-GB" dirty="0" err="1"/>
              <a:t>ein</a:t>
            </a:r>
            <a:r>
              <a:rPr lang="en-GB" dirty="0"/>
              <a:t> Bad </a:t>
            </a:r>
            <a:r>
              <a:rPr lang="en-GB" dirty="0" err="1"/>
              <a:t>zu</a:t>
            </a:r>
            <a:r>
              <a:rPr lang="en-GB" dirty="0"/>
              <a:t> </a:t>
            </a:r>
            <a:r>
              <a:rPr lang="en-GB" dirty="0" err="1"/>
              <a:t>nehmen</a:t>
            </a:r>
            <a:r>
              <a:rPr lang="en-GB" dirty="0"/>
              <a:t>, </a:t>
            </a:r>
            <a:r>
              <a:rPr lang="en-GB" dirty="0" err="1"/>
              <a:t>zu</a:t>
            </a:r>
            <a:r>
              <a:rPr lang="en-GB" dirty="0"/>
              <a:t> </a:t>
            </a:r>
            <a:r>
              <a:rPr lang="en-GB" dirty="0" err="1"/>
              <a:t>meditieren</a:t>
            </a:r>
            <a:r>
              <a:rPr lang="en-GB" dirty="0"/>
              <a:t> </a:t>
            </a:r>
            <a:r>
              <a:rPr lang="en-GB" dirty="0" err="1"/>
              <a:t>oder</a:t>
            </a:r>
            <a:r>
              <a:rPr lang="en-GB" dirty="0"/>
              <a:t> </a:t>
            </a:r>
            <a:r>
              <a:rPr lang="en-GB" dirty="0" err="1"/>
              <a:t>spazieren</a:t>
            </a:r>
            <a:r>
              <a:rPr lang="en-GB" dirty="0"/>
              <a:t> </a:t>
            </a:r>
            <a:r>
              <a:rPr lang="en-GB" dirty="0" err="1"/>
              <a:t>zu</a:t>
            </a:r>
            <a:r>
              <a:rPr lang="en-GB" dirty="0"/>
              <a:t> </a:t>
            </a:r>
            <a:r>
              <a:rPr lang="en-GB" dirty="0" err="1"/>
              <a:t>gehen</a:t>
            </a:r>
            <a:r>
              <a:rPr lang="en-GB" dirty="0"/>
              <a:t> </a:t>
            </a:r>
            <a:r>
              <a:rPr lang="en-GB" dirty="0" err="1"/>
              <a:t>sind</a:t>
            </a:r>
            <a:r>
              <a:rPr lang="en-GB" dirty="0"/>
              <a:t> </a:t>
            </a:r>
            <a:r>
              <a:rPr lang="en-GB" dirty="0" err="1"/>
              <a:t>kostenlose</a:t>
            </a:r>
            <a:r>
              <a:rPr lang="en-GB" dirty="0"/>
              <a:t> </a:t>
            </a:r>
            <a:r>
              <a:rPr lang="en-GB" dirty="0" err="1"/>
              <a:t>Optionen</a:t>
            </a:r>
            <a:r>
              <a:rPr lang="en-GB" dirty="0"/>
              <a:t>, die </a:t>
            </a:r>
            <a:r>
              <a:rPr lang="en-GB" dirty="0" err="1"/>
              <a:t>genauso</a:t>
            </a:r>
            <a:r>
              <a:rPr lang="en-GB" dirty="0"/>
              <a:t> </a:t>
            </a:r>
            <a:r>
              <a:rPr lang="en-GB" dirty="0" err="1"/>
              <a:t>effektiv</a:t>
            </a:r>
            <a:r>
              <a:rPr lang="en-GB" dirty="0"/>
              <a:t> sein </a:t>
            </a:r>
            <a:r>
              <a:rPr lang="en-GB" dirty="0" err="1"/>
              <a:t>können</a:t>
            </a:r>
            <a:r>
              <a:rPr lang="en-GB" dirty="0"/>
              <a:t>.</a:t>
            </a:r>
          </a:p>
        </p:txBody>
      </p:sp>
      <p:pic>
        <p:nvPicPr>
          <p:cNvPr id="9" name="Picture 8">
            <a:extLst>
              <a:ext uri="{FF2B5EF4-FFF2-40B4-BE49-F238E27FC236}">
                <a16:creationId xmlns:a16="http://schemas.microsoft.com/office/drawing/2014/main" id="{30E01959-26C4-4EFA-8D7D-26D08675B910}"/>
              </a:ext>
            </a:extLst>
          </p:cNvPr>
          <p:cNvPicPr>
            <a:picLocks noChangeAspect="1"/>
          </p:cNvPicPr>
          <p:nvPr/>
        </p:nvPicPr>
        <p:blipFill rotWithShape="1">
          <a:blip r:embed="rId7"/>
          <a:srcRect t="20769" b="20769"/>
          <a:stretch/>
        </p:blipFill>
        <p:spPr>
          <a:xfrm rot="19781788">
            <a:off x="8398864" y="644302"/>
            <a:ext cx="1910457" cy="1579380"/>
          </a:xfrm>
          <a:prstGeom prst="rect">
            <a:avLst/>
          </a:prstGeom>
        </p:spPr>
      </p:pic>
      <p:pic>
        <p:nvPicPr>
          <p:cNvPr id="12" name="Picture 11">
            <a:extLst>
              <a:ext uri="{FF2B5EF4-FFF2-40B4-BE49-F238E27FC236}">
                <a16:creationId xmlns:a16="http://schemas.microsoft.com/office/drawing/2014/main" id="{496D0F8A-6078-4FC5-9C1D-ADA69FF91E9D}"/>
              </a:ext>
            </a:extLst>
          </p:cNvPr>
          <p:cNvPicPr>
            <a:picLocks noChangeAspect="1"/>
          </p:cNvPicPr>
          <p:nvPr/>
        </p:nvPicPr>
        <p:blipFill rotWithShape="1">
          <a:blip r:embed="rId8"/>
          <a:srcRect l="19412" t="42152" r="19059" b="32180"/>
          <a:stretch/>
        </p:blipFill>
        <p:spPr>
          <a:xfrm>
            <a:off x="220449" y="2752253"/>
            <a:ext cx="2384796" cy="1406829"/>
          </a:xfrm>
          <a:prstGeom prst="rect">
            <a:avLst/>
          </a:prstGeom>
        </p:spPr>
      </p:pic>
      <p:pic>
        <p:nvPicPr>
          <p:cNvPr id="18" name="Picture 17">
            <a:extLst>
              <a:ext uri="{FF2B5EF4-FFF2-40B4-BE49-F238E27FC236}">
                <a16:creationId xmlns:a16="http://schemas.microsoft.com/office/drawing/2014/main" id="{2C1ADA2B-629E-49FE-B087-E4E64420B12D}"/>
              </a:ext>
            </a:extLst>
          </p:cNvPr>
          <p:cNvPicPr>
            <a:picLocks noChangeAspect="1"/>
          </p:cNvPicPr>
          <p:nvPr/>
        </p:nvPicPr>
        <p:blipFill>
          <a:blip r:embed="rId9"/>
          <a:stretch>
            <a:fillRect/>
          </a:stretch>
        </p:blipFill>
        <p:spPr>
          <a:xfrm>
            <a:off x="7990098" y="4633454"/>
            <a:ext cx="1560292" cy="2206404"/>
          </a:xfrm>
          <a:prstGeom prst="rect">
            <a:avLst/>
          </a:prstGeom>
        </p:spPr>
      </p:pic>
      <p:sp>
        <p:nvSpPr>
          <p:cNvPr id="13" name="TextBox 12">
            <a:extLst>
              <a:ext uri="{FF2B5EF4-FFF2-40B4-BE49-F238E27FC236}">
                <a16:creationId xmlns:a16="http://schemas.microsoft.com/office/drawing/2014/main" id="{78C0C271-04D7-E14E-B58F-2A5FCC19B97A}"/>
              </a:ext>
            </a:extLst>
          </p:cNvPr>
          <p:cNvSpPr txBox="1"/>
          <p:nvPr/>
        </p:nvSpPr>
        <p:spPr>
          <a:xfrm>
            <a:off x="9724292" y="2576146"/>
            <a:ext cx="2110154" cy="1477328"/>
          </a:xfrm>
          <a:prstGeom prst="rect">
            <a:avLst/>
          </a:prstGeom>
          <a:noFill/>
        </p:spPr>
        <p:txBody>
          <a:bodyPr wrap="square" rtlCol="0">
            <a:spAutoFit/>
          </a:bodyPr>
          <a:lstStyle/>
          <a:p>
            <a:pPr algn="just"/>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mehr</a:t>
            </a:r>
            <a:r>
              <a:rPr lang="en-GB" dirty="0"/>
              <a:t> </a:t>
            </a:r>
            <a:r>
              <a:rPr lang="en-GB" dirty="0" err="1"/>
              <a:t>über</a:t>
            </a:r>
            <a:r>
              <a:rPr lang="en-GB" dirty="0"/>
              <a:t> Mythen und </a:t>
            </a:r>
            <a:r>
              <a:rPr lang="en-GB" dirty="0" err="1"/>
              <a:t>Missverständnisse</a:t>
            </a:r>
            <a:r>
              <a:rPr lang="en-GB" dirty="0"/>
              <a:t> der </a:t>
            </a:r>
            <a:r>
              <a:rPr lang="en-GB" dirty="0" err="1"/>
              <a:t>Selbstfürsorge</a:t>
            </a:r>
            <a:endParaRPr lang="en-GB" dirty="0"/>
          </a:p>
        </p:txBody>
      </p:sp>
      <p:pic>
        <p:nvPicPr>
          <p:cNvPr id="5" name="selfcare 2.4">
            <a:hlinkClick r:id="" action="ppaction://media"/>
            <a:extLst>
              <a:ext uri="{FF2B5EF4-FFF2-40B4-BE49-F238E27FC236}">
                <a16:creationId xmlns:a16="http://schemas.microsoft.com/office/drawing/2014/main" id="{55A8C966-CCDB-43E4-9D43-353FB3688C14}"/>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712671" y="4611537"/>
            <a:ext cx="487363" cy="487363"/>
          </a:xfrm>
          <a:prstGeom prst="ellipse">
            <a:avLst/>
          </a:prstGeom>
          <a:ln>
            <a:noFill/>
          </a:ln>
          <a:effectLst>
            <a:softEdge rad="112500"/>
          </a:effectLst>
        </p:spPr>
      </p:pic>
    </p:spTree>
    <p:extLst>
      <p:ext uri="{BB962C8B-B14F-4D97-AF65-F5344CB8AC3E}">
        <p14:creationId xmlns:p14="http://schemas.microsoft.com/office/powerpoint/2010/main" val="2162348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4" name="TextBox 3">
            <a:extLst>
              <a:ext uri="{FF2B5EF4-FFF2-40B4-BE49-F238E27FC236}">
                <a16:creationId xmlns:a16="http://schemas.microsoft.com/office/drawing/2014/main" id="{7ADFDEC2-C9C1-4359-8654-D040179F3602}"/>
              </a:ext>
            </a:extLst>
          </p:cNvPr>
          <p:cNvSpPr txBox="1"/>
          <p:nvPr/>
        </p:nvSpPr>
        <p:spPr>
          <a:xfrm>
            <a:off x="3023786" y="2597773"/>
            <a:ext cx="5821959" cy="2031325"/>
          </a:xfrm>
          <a:prstGeom prst="rect">
            <a:avLst/>
          </a:prstGeom>
          <a:noFill/>
        </p:spPr>
        <p:txBody>
          <a:bodyPr wrap="square" rtlCol="0">
            <a:spAutoFit/>
          </a:bodyPr>
          <a:lstStyle/>
          <a:p>
            <a:r>
              <a:rPr lang="en-GB" b="1" dirty="0" err="1"/>
              <a:t>Selbstfürsorge</a:t>
            </a:r>
            <a:r>
              <a:rPr lang="en-GB" b="1" dirty="0"/>
              <a:t> </a:t>
            </a:r>
            <a:r>
              <a:rPr lang="en-GB" b="1" dirty="0" err="1"/>
              <a:t>ist</a:t>
            </a:r>
            <a:r>
              <a:rPr lang="en-GB" b="1" dirty="0"/>
              <a:t> </a:t>
            </a:r>
            <a:r>
              <a:rPr lang="en-GB" b="1" dirty="0" err="1"/>
              <a:t>jede</a:t>
            </a:r>
            <a:r>
              <a:rPr lang="en-GB" b="1" dirty="0"/>
              <a:t> </a:t>
            </a:r>
            <a:r>
              <a:rPr lang="en-GB" b="1" dirty="0" err="1"/>
              <a:t>entspannende</a:t>
            </a:r>
            <a:r>
              <a:rPr lang="en-GB" b="1" dirty="0"/>
              <a:t> </a:t>
            </a:r>
            <a:r>
              <a:rPr lang="en-GB" b="1" dirty="0" err="1"/>
              <a:t>Aktivität</a:t>
            </a:r>
            <a:endParaRPr lang="en-GB" b="1" dirty="0"/>
          </a:p>
          <a:p>
            <a:r>
              <a:rPr lang="en-GB" dirty="0"/>
              <a:t>Was den </a:t>
            </a:r>
            <a:r>
              <a:rPr lang="en-GB" dirty="0" err="1"/>
              <a:t>Einzelnen</a:t>
            </a:r>
            <a:r>
              <a:rPr lang="en-GB" dirty="0"/>
              <a:t> </a:t>
            </a:r>
            <a:r>
              <a:rPr lang="en-GB" dirty="0" err="1"/>
              <a:t>beruhigt</a:t>
            </a:r>
            <a:r>
              <a:rPr lang="en-GB" dirty="0"/>
              <a:t> und </a:t>
            </a:r>
            <a:r>
              <a:rPr lang="en-GB" dirty="0" err="1"/>
              <a:t>ihm</a:t>
            </a:r>
            <a:r>
              <a:rPr lang="en-GB" dirty="0"/>
              <a:t> Kraft </a:t>
            </a:r>
            <a:r>
              <a:rPr lang="en-GB" dirty="0" err="1"/>
              <a:t>gibt</a:t>
            </a:r>
            <a:r>
              <a:rPr lang="en-GB" dirty="0"/>
              <a:t>, </a:t>
            </a:r>
            <a:r>
              <a:rPr lang="en-GB" dirty="0" err="1"/>
              <a:t>kann</a:t>
            </a:r>
            <a:r>
              <a:rPr lang="en-GB" dirty="0"/>
              <a:t> </a:t>
            </a:r>
            <a:r>
              <a:rPr lang="en-GB" dirty="0" err="1"/>
              <a:t>sehr</a:t>
            </a:r>
            <a:r>
              <a:rPr lang="en-GB" dirty="0"/>
              <a:t> </a:t>
            </a:r>
            <a:r>
              <a:rPr lang="en-GB" dirty="0" err="1"/>
              <a:t>unterschiedlich</a:t>
            </a:r>
            <a:r>
              <a:rPr lang="en-GB" dirty="0"/>
              <a:t> sein. </a:t>
            </a:r>
            <a:r>
              <a:rPr lang="en-GB" dirty="0" err="1"/>
              <a:t>Gewohnheiten</a:t>
            </a:r>
            <a:r>
              <a:rPr lang="en-GB" dirty="0"/>
              <a:t>, die </a:t>
            </a:r>
            <a:r>
              <a:rPr lang="en-GB" dirty="0" err="1"/>
              <a:t>im</a:t>
            </a:r>
            <a:r>
              <a:rPr lang="en-GB" dirty="0"/>
              <a:t> Moment </a:t>
            </a:r>
            <a:r>
              <a:rPr lang="en-GB" dirty="0" err="1"/>
              <a:t>beruhigend</a:t>
            </a:r>
            <a:r>
              <a:rPr lang="en-GB" dirty="0"/>
              <a:t> </a:t>
            </a:r>
            <a:r>
              <a:rPr lang="en-GB" dirty="0" err="1"/>
              <a:t>wirken</a:t>
            </a:r>
            <a:r>
              <a:rPr lang="en-GB" dirty="0"/>
              <a:t>, </a:t>
            </a:r>
            <a:r>
              <a:rPr lang="en-GB" dirty="0" err="1"/>
              <a:t>sich</a:t>
            </a:r>
            <a:r>
              <a:rPr lang="en-GB" dirty="0"/>
              <a:t> </a:t>
            </a:r>
            <a:r>
              <a:rPr lang="en-GB" dirty="0" err="1"/>
              <a:t>aber</a:t>
            </a:r>
            <a:r>
              <a:rPr lang="en-GB" dirty="0"/>
              <a:t> </a:t>
            </a:r>
            <a:r>
              <a:rPr lang="en-GB" dirty="0" err="1"/>
              <a:t>letztlich</a:t>
            </a:r>
            <a:r>
              <a:rPr lang="en-GB" dirty="0"/>
              <a:t> </a:t>
            </a:r>
            <a:r>
              <a:rPr lang="en-GB" dirty="0" err="1"/>
              <a:t>negativ</a:t>
            </a:r>
            <a:r>
              <a:rPr lang="en-GB" dirty="0"/>
              <a:t> auf die Gesundheit </a:t>
            </a:r>
            <a:r>
              <a:rPr lang="en-GB" dirty="0" err="1"/>
              <a:t>auswirken</a:t>
            </a:r>
            <a:r>
              <a:rPr lang="en-GB" dirty="0"/>
              <a:t>, </a:t>
            </a:r>
            <a:r>
              <a:rPr lang="en-GB" dirty="0" err="1"/>
              <a:t>sind</a:t>
            </a:r>
            <a:r>
              <a:rPr lang="en-GB" dirty="0"/>
              <a:t> </a:t>
            </a:r>
            <a:r>
              <a:rPr lang="en-GB" dirty="0" err="1"/>
              <a:t>keine</a:t>
            </a:r>
            <a:r>
              <a:rPr lang="en-GB" dirty="0"/>
              <a:t> </a:t>
            </a:r>
            <a:r>
              <a:rPr lang="en-GB" dirty="0" err="1"/>
              <a:t>echte</a:t>
            </a:r>
            <a:r>
              <a:rPr lang="en-GB" dirty="0"/>
              <a:t> </a:t>
            </a:r>
            <a:r>
              <a:rPr lang="en-GB" dirty="0" err="1"/>
              <a:t>Selbstfürsorge</a:t>
            </a:r>
            <a:r>
              <a:rPr lang="en-GB" dirty="0"/>
              <a:t>. Dazu </a:t>
            </a:r>
            <a:r>
              <a:rPr lang="en-GB" dirty="0" err="1"/>
              <a:t>kann</a:t>
            </a:r>
            <a:r>
              <a:rPr lang="en-GB" dirty="0"/>
              <a:t> der </a:t>
            </a:r>
            <a:r>
              <a:rPr lang="en-GB" dirty="0" err="1"/>
              <a:t>übermäßige</a:t>
            </a:r>
            <a:r>
              <a:rPr lang="en-GB" dirty="0"/>
              <a:t> </a:t>
            </a:r>
            <a:r>
              <a:rPr lang="en-GB" dirty="0" err="1"/>
              <a:t>Genuss</a:t>
            </a:r>
            <a:r>
              <a:rPr lang="en-GB" dirty="0"/>
              <a:t> von </a:t>
            </a:r>
            <a:r>
              <a:rPr lang="en-GB" dirty="0" err="1"/>
              <a:t>Alkohol</a:t>
            </a:r>
            <a:r>
              <a:rPr lang="en-GB" dirty="0"/>
              <a:t>, Essen, </a:t>
            </a:r>
            <a:r>
              <a:rPr lang="en-GB" dirty="0" err="1"/>
              <a:t>Fernsehen</a:t>
            </a:r>
            <a:r>
              <a:rPr lang="en-GB" dirty="0"/>
              <a:t>, </a:t>
            </a:r>
            <a:r>
              <a:rPr lang="en-GB" dirty="0" err="1"/>
              <a:t>Videospielen</a:t>
            </a:r>
            <a:r>
              <a:rPr lang="en-GB" dirty="0"/>
              <a:t> </a:t>
            </a:r>
            <a:r>
              <a:rPr lang="en-GB" dirty="0" err="1"/>
              <a:t>usw</a:t>
            </a:r>
            <a:r>
              <a:rPr lang="en-GB" dirty="0"/>
              <a:t>. bis </a:t>
            </a:r>
            <a:r>
              <a:rPr lang="en-GB" dirty="0" err="1"/>
              <a:t>hin</a:t>
            </a:r>
            <a:r>
              <a:rPr lang="en-GB" dirty="0"/>
              <a:t> </a:t>
            </a:r>
            <a:r>
              <a:rPr lang="en-GB" dirty="0" err="1"/>
              <a:t>zur</a:t>
            </a:r>
            <a:r>
              <a:rPr lang="en-GB" dirty="0"/>
              <a:t> </a:t>
            </a:r>
            <a:r>
              <a:rPr lang="en-GB" dirty="0" err="1"/>
              <a:t>Sucht</a:t>
            </a:r>
            <a:r>
              <a:rPr lang="en-GB" dirty="0"/>
              <a:t> </a:t>
            </a:r>
            <a:r>
              <a:rPr lang="en-GB" dirty="0" err="1"/>
              <a:t>gehören</a:t>
            </a:r>
            <a:r>
              <a:rPr lang="en-GB" b="1" dirty="0"/>
              <a:t>.</a:t>
            </a:r>
          </a:p>
        </p:txBody>
      </p:sp>
      <p:pic>
        <p:nvPicPr>
          <p:cNvPr id="9" name="Picture 8">
            <a:extLst>
              <a:ext uri="{FF2B5EF4-FFF2-40B4-BE49-F238E27FC236}">
                <a16:creationId xmlns:a16="http://schemas.microsoft.com/office/drawing/2014/main" id="{30E01959-26C4-4EFA-8D7D-26D08675B910}"/>
              </a:ext>
            </a:extLst>
          </p:cNvPr>
          <p:cNvPicPr>
            <a:picLocks noChangeAspect="1"/>
          </p:cNvPicPr>
          <p:nvPr/>
        </p:nvPicPr>
        <p:blipFill rotWithShape="1">
          <a:blip r:embed="rId7"/>
          <a:srcRect t="20769" b="20769"/>
          <a:stretch/>
        </p:blipFill>
        <p:spPr>
          <a:xfrm rot="19781788">
            <a:off x="8398864" y="644302"/>
            <a:ext cx="1910457" cy="1579380"/>
          </a:xfrm>
          <a:prstGeom prst="rect">
            <a:avLst/>
          </a:prstGeom>
        </p:spPr>
      </p:pic>
      <p:pic>
        <p:nvPicPr>
          <p:cNvPr id="12" name="Picture 11">
            <a:extLst>
              <a:ext uri="{FF2B5EF4-FFF2-40B4-BE49-F238E27FC236}">
                <a16:creationId xmlns:a16="http://schemas.microsoft.com/office/drawing/2014/main" id="{496D0F8A-6078-4FC5-9C1D-ADA69FF91E9D}"/>
              </a:ext>
            </a:extLst>
          </p:cNvPr>
          <p:cNvPicPr>
            <a:picLocks noChangeAspect="1"/>
          </p:cNvPicPr>
          <p:nvPr/>
        </p:nvPicPr>
        <p:blipFill rotWithShape="1">
          <a:blip r:embed="rId8"/>
          <a:srcRect l="19412" t="42152" r="19059" b="32180"/>
          <a:stretch/>
        </p:blipFill>
        <p:spPr>
          <a:xfrm>
            <a:off x="220449" y="2752253"/>
            <a:ext cx="2384796" cy="1406829"/>
          </a:xfrm>
          <a:prstGeom prst="rect">
            <a:avLst/>
          </a:prstGeom>
        </p:spPr>
      </p:pic>
      <p:pic>
        <p:nvPicPr>
          <p:cNvPr id="18" name="Picture 17">
            <a:extLst>
              <a:ext uri="{FF2B5EF4-FFF2-40B4-BE49-F238E27FC236}">
                <a16:creationId xmlns:a16="http://schemas.microsoft.com/office/drawing/2014/main" id="{2C1ADA2B-629E-49FE-B087-E4E64420B12D}"/>
              </a:ext>
            </a:extLst>
          </p:cNvPr>
          <p:cNvPicPr>
            <a:picLocks noChangeAspect="1"/>
          </p:cNvPicPr>
          <p:nvPr/>
        </p:nvPicPr>
        <p:blipFill rotWithShape="1">
          <a:blip r:embed="rId9"/>
          <a:srcRect t="15859"/>
          <a:stretch/>
        </p:blipFill>
        <p:spPr>
          <a:xfrm>
            <a:off x="8065599" y="4983360"/>
            <a:ext cx="1560292" cy="1856497"/>
          </a:xfrm>
          <a:prstGeom prst="rect">
            <a:avLst/>
          </a:prstGeom>
        </p:spPr>
      </p:pic>
      <p:sp>
        <p:nvSpPr>
          <p:cNvPr id="13" name="TextBox 12">
            <a:extLst>
              <a:ext uri="{FF2B5EF4-FFF2-40B4-BE49-F238E27FC236}">
                <a16:creationId xmlns:a16="http://schemas.microsoft.com/office/drawing/2014/main" id="{45961386-7B78-CA46-A83F-6920ED21C70A}"/>
              </a:ext>
            </a:extLst>
          </p:cNvPr>
          <p:cNvSpPr txBox="1"/>
          <p:nvPr/>
        </p:nvSpPr>
        <p:spPr>
          <a:xfrm>
            <a:off x="9724292" y="2576146"/>
            <a:ext cx="2110154" cy="1477328"/>
          </a:xfrm>
          <a:prstGeom prst="rect">
            <a:avLst/>
          </a:prstGeom>
          <a:noFill/>
        </p:spPr>
        <p:txBody>
          <a:bodyPr wrap="square" rtlCol="0">
            <a:spAutoFit/>
          </a:bodyPr>
          <a:lstStyle/>
          <a:p>
            <a:pPr algn="just"/>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mehr</a:t>
            </a:r>
            <a:r>
              <a:rPr lang="en-GB" dirty="0"/>
              <a:t> </a:t>
            </a:r>
            <a:r>
              <a:rPr lang="en-GB" dirty="0" err="1"/>
              <a:t>über</a:t>
            </a:r>
            <a:r>
              <a:rPr lang="en-GB" dirty="0"/>
              <a:t> Mythen und </a:t>
            </a:r>
            <a:r>
              <a:rPr lang="en-GB" dirty="0" err="1"/>
              <a:t>Missverständnisse</a:t>
            </a:r>
            <a:r>
              <a:rPr lang="en-GB" dirty="0"/>
              <a:t> der </a:t>
            </a:r>
            <a:r>
              <a:rPr lang="en-GB" dirty="0" err="1"/>
              <a:t>Selbstfürsorge</a:t>
            </a:r>
            <a:endParaRPr lang="en-GB" dirty="0"/>
          </a:p>
        </p:txBody>
      </p:sp>
      <p:pic>
        <p:nvPicPr>
          <p:cNvPr id="5" name="selfcare 2.5">
            <a:hlinkClick r:id="" action="ppaction://media"/>
            <a:extLst>
              <a:ext uri="{FF2B5EF4-FFF2-40B4-BE49-F238E27FC236}">
                <a16:creationId xmlns:a16="http://schemas.microsoft.com/office/drawing/2014/main" id="{7B9565AD-E8BE-4491-A4E9-7C5B91C5368F}"/>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524760" y="4495997"/>
            <a:ext cx="487363" cy="487363"/>
          </a:xfrm>
          <a:prstGeom prst="ellipse">
            <a:avLst/>
          </a:prstGeom>
          <a:ln>
            <a:noFill/>
          </a:ln>
          <a:effectLst>
            <a:softEdge rad="112500"/>
          </a:effectLst>
        </p:spPr>
      </p:pic>
    </p:spTree>
    <p:extLst>
      <p:ext uri="{BB962C8B-B14F-4D97-AF65-F5344CB8AC3E}">
        <p14:creationId xmlns:p14="http://schemas.microsoft.com/office/powerpoint/2010/main" val="1138862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4" name="TextBox 3">
            <a:extLst>
              <a:ext uri="{FF2B5EF4-FFF2-40B4-BE49-F238E27FC236}">
                <a16:creationId xmlns:a16="http://schemas.microsoft.com/office/drawing/2014/main" id="{7ADFDEC2-C9C1-4359-8654-D040179F3602}"/>
              </a:ext>
            </a:extLst>
          </p:cNvPr>
          <p:cNvSpPr txBox="1"/>
          <p:nvPr/>
        </p:nvSpPr>
        <p:spPr>
          <a:xfrm>
            <a:off x="2948285" y="2636405"/>
            <a:ext cx="5821959" cy="2308324"/>
          </a:xfrm>
          <a:prstGeom prst="rect">
            <a:avLst/>
          </a:prstGeom>
          <a:noFill/>
        </p:spPr>
        <p:txBody>
          <a:bodyPr wrap="square" rtlCol="0">
            <a:spAutoFit/>
          </a:bodyPr>
          <a:lstStyle/>
          <a:p>
            <a:pPr algn="just"/>
            <a:r>
              <a:rPr lang="en-GB" dirty="0"/>
              <a:t>Er </a:t>
            </a:r>
            <a:r>
              <a:rPr lang="en-GB" dirty="0" err="1"/>
              <a:t>betont</a:t>
            </a:r>
            <a:r>
              <a:rPr lang="en-GB" dirty="0"/>
              <a:t>, </a:t>
            </a:r>
            <a:r>
              <a:rPr lang="en-GB" dirty="0" err="1"/>
              <a:t>dass</a:t>
            </a:r>
            <a:r>
              <a:rPr lang="en-GB" dirty="0"/>
              <a:t> die </a:t>
            </a:r>
            <a:r>
              <a:rPr lang="en-GB" dirty="0" err="1"/>
              <a:t>Selbstfürsorge</a:t>
            </a:r>
            <a:r>
              <a:rPr lang="en-GB" dirty="0"/>
              <a:t> das </a:t>
            </a:r>
            <a:r>
              <a:rPr lang="en-GB" dirty="0" err="1"/>
              <a:t>Wohlbefinden</a:t>
            </a:r>
            <a:r>
              <a:rPr lang="en-GB" dirty="0"/>
              <a:t> </a:t>
            </a:r>
            <a:r>
              <a:rPr lang="en-GB" dirty="0" err="1"/>
              <a:t>unterstützen</a:t>
            </a:r>
            <a:r>
              <a:rPr lang="en-GB" dirty="0"/>
              <a:t> muss und </a:t>
            </a:r>
            <a:r>
              <a:rPr lang="en-GB" dirty="0" err="1"/>
              <a:t>nicht</a:t>
            </a:r>
            <a:r>
              <a:rPr lang="en-GB" dirty="0"/>
              <a:t> "... </a:t>
            </a:r>
            <a:r>
              <a:rPr lang="en-GB" dirty="0" err="1"/>
              <a:t>zwanghaft</a:t>
            </a:r>
            <a:r>
              <a:rPr lang="en-GB" dirty="0"/>
              <a:t> </a:t>
            </a:r>
            <a:r>
              <a:rPr lang="en-GB" dirty="0" err="1"/>
              <a:t>oder</a:t>
            </a:r>
            <a:r>
              <a:rPr lang="en-GB" dirty="0"/>
              <a:t> </a:t>
            </a:r>
            <a:r>
              <a:rPr lang="en-GB" dirty="0" err="1"/>
              <a:t>schädlich</a:t>
            </a:r>
            <a:r>
              <a:rPr lang="en-GB" dirty="0"/>
              <a:t> </a:t>
            </a:r>
            <a:r>
              <a:rPr lang="en-GB" dirty="0" err="1"/>
              <a:t>für</a:t>
            </a:r>
            <a:r>
              <a:rPr lang="en-GB" dirty="0"/>
              <a:t> </a:t>
            </a:r>
            <a:r>
              <a:rPr lang="en-GB" dirty="0" err="1"/>
              <a:t>Ihren</a:t>
            </a:r>
            <a:r>
              <a:rPr lang="en-GB" dirty="0"/>
              <a:t> Geist, </a:t>
            </a:r>
            <a:r>
              <a:rPr lang="en-GB" dirty="0" err="1"/>
              <a:t>Körper</a:t>
            </a:r>
            <a:r>
              <a:rPr lang="en-GB" dirty="0"/>
              <a:t> </a:t>
            </a:r>
            <a:r>
              <a:rPr lang="en-GB" dirty="0" err="1"/>
              <a:t>oder</a:t>
            </a:r>
            <a:r>
              <a:rPr lang="en-GB" dirty="0"/>
              <a:t> </a:t>
            </a:r>
            <a:r>
              <a:rPr lang="en-GB" dirty="0" err="1"/>
              <a:t>Ihr</a:t>
            </a:r>
            <a:r>
              <a:rPr lang="en-GB" dirty="0"/>
              <a:t> </a:t>
            </a:r>
            <a:r>
              <a:rPr lang="en-GB" dirty="0" err="1"/>
              <a:t>Bankkonto</a:t>
            </a:r>
            <a:r>
              <a:rPr lang="en-GB" dirty="0"/>
              <a:t>" sein </a:t>
            </a:r>
            <a:r>
              <a:rPr lang="en-GB" dirty="0" err="1"/>
              <a:t>darf</a:t>
            </a:r>
            <a:r>
              <a:rPr lang="en-GB" dirty="0"/>
              <a:t>. Am </a:t>
            </a:r>
            <a:r>
              <a:rPr lang="en-GB" dirty="0" err="1"/>
              <a:t>anderen</a:t>
            </a:r>
            <a:r>
              <a:rPr lang="en-GB" dirty="0"/>
              <a:t> Ende des </a:t>
            </a:r>
            <a:r>
              <a:rPr lang="en-GB" dirty="0" err="1"/>
              <a:t>Spektrums</a:t>
            </a:r>
            <a:r>
              <a:rPr lang="en-GB" dirty="0"/>
              <a:t> </a:t>
            </a:r>
            <a:r>
              <a:rPr lang="en-GB" dirty="0" err="1"/>
              <a:t>können</a:t>
            </a:r>
            <a:r>
              <a:rPr lang="en-GB" dirty="0"/>
              <a:t> </a:t>
            </a:r>
            <a:r>
              <a:rPr lang="en-GB" dirty="0" err="1"/>
              <a:t>Aufgaben</a:t>
            </a:r>
            <a:r>
              <a:rPr lang="en-GB" dirty="0"/>
              <a:t> </a:t>
            </a:r>
            <a:r>
              <a:rPr lang="en-GB" dirty="0" err="1"/>
              <a:t>wie</a:t>
            </a:r>
            <a:r>
              <a:rPr lang="en-GB" dirty="0"/>
              <a:t> das </a:t>
            </a:r>
            <a:r>
              <a:rPr lang="en-GB" dirty="0" err="1"/>
              <a:t>Putzen</a:t>
            </a:r>
            <a:r>
              <a:rPr lang="en-GB" dirty="0"/>
              <a:t> des </a:t>
            </a:r>
            <a:r>
              <a:rPr lang="en-GB" dirty="0" err="1"/>
              <a:t>Hauses</a:t>
            </a:r>
            <a:r>
              <a:rPr lang="en-GB" dirty="0"/>
              <a:t> </a:t>
            </a:r>
            <a:r>
              <a:rPr lang="en-GB" dirty="0" err="1"/>
              <a:t>oder</a:t>
            </a:r>
            <a:r>
              <a:rPr lang="en-GB" dirty="0"/>
              <a:t> das </a:t>
            </a:r>
            <a:r>
              <a:rPr lang="en-GB" dirty="0" err="1"/>
              <a:t>Bezahlen</a:t>
            </a:r>
            <a:r>
              <a:rPr lang="en-GB" dirty="0"/>
              <a:t> von </a:t>
            </a:r>
            <a:r>
              <a:rPr lang="en-GB" dirty="0" err="1"/>
              <a:t>Rechnungen</a:t>
            </a:r>
            <a:r>
              <a:rPr lang="en-GB" dirty="0"/>
              <a:t> </a:t>
            </a:r>
            <a:r>
              <a:rPr lang="en-GB" dirty="0" err="1"/>
              <a:t>insofern</a:t>
            </a:r>
            <a:r>
              <a:rPr lang="en-GB" dirty="0"/>
              <a:t> </a:t>
            </a:r>
            <a:r>
              <a:rPr lang="en-GB" dirty="0" err="1"/>
              <a:t>Selbstfürsorge</a:t>
            </a:r>
            <a:r>
              <a:rPr lang="en-GB" dirty="0"/>
              <a:t> sein, </a:t>
            </a:r>
            <a:r>
              <a:rPr lang="en-GB" dirty="0" err="1"/>
              <a:t>als</a:t>
            </a:r>
            <a:r>
              <a:rPr lang="en-GB" dirty="0"/>
              <a:t> </a:t>
            </a:r>
            <a:r>
              <a:rPr lang="en-GB" dirty="0" err="1"/>
              <a:t>sie</a:t>
            </a:r>
            <a:r>
              <a:rPr lang="en-GB" dirty="0"/>
              <a:t> den Stress in der </a:t>
            </a:r>
            <a:r>
              <a:rPr lang="en-GB" dirty="0" err="1"/>
              <a:t>eigenen</a:t>
            </a:r>
            <a:r>
              <a:rPr lang="en-GB" dirty="0"/>
              <a:t> </a:t>
            </a:r>
            <a:r>
              <a:rPr lang="en-GB" dirty="0" err="1"/>
              <a:t>Umgebung</a:t>
            </a:r>
            <a:r>
              <a:rPr lang="en-GB" dirty="0"/>
              <a:t> </a:t>
            </a:r>
            <a:r>
              <a:rPr lang="en-GB" dirty="0" err="1"/>
              <a:t>reduzieren</a:t>
            </a:r>
            <a:r>
              <a:rPr lang="en-GB" dirty="0"/>
              <a:t> und Dinge von der </a:t>
            </a:r>
            <a:r>
              <a:rPr lang="en-GB" dirty="0" err="1"/>
              <a:t>Liste</a:t>
            </a:r>
            <a:r>
              <a:rPr lang="en-GB" dirty="0"/>
              <a:t> der </a:t>
            </a:r>
            <a:r>
              <a:rPr lang="en-GB" dirty="0" err="1"/>
              <a:t>zu</a:t>
            </a:r>
            <a:r>
              <a:rPr lang="en-GB" dirty="0"/>
              <a:t> </a:t>
            </a:r>
            <a:r>
              <a:rPr lang="en-GB" dirty="0" err="1"/>
              <a:t>erledigenden</a:t>
            </a:r>
            <a:r>
              <a:rPr lang="en-GB" dirty="0"/>
              <a:t> </a:t>
            </a:r>
            <a:r>
              <a:rPr lang="en-GB" dirty="0" err="1"/>
              <a:t>Aufgaben</a:t>
            </a:r>
            <a:r>
              <a:rPr lang="en-GB" dirty="0"/>
              <a:t> </a:t>
            </a:r>
            <a:r>
              <a:rPr lang="en-GB" dirty="0" err="1"/>
              <a:t>streichen</a:t>
            </a:r>
            <a:r>
              <a:rPr lang="en-GB" dirty="0"/>
              <a:t>.</a:t>
            </a:r>
          </a:p>
        </p:txBody>
      </p:sp>
      <p:pic>
        <p:nvPicPr>
          <p:cNvPr id="9" name="Picture 8">
            <a:extLst>
              <a:ext uri="{FF2B5EF4-FFF2-40B4-BE49-F238E27FC236}">
                <a16:creationId xmlns:a16="http://schemas.microsoft.com/office/drawing/2014/main" id="{30E01959-26C4-4EFA-8D7D-26D08675B910}"/>
              </a:ext>
            </a:extLst>
          </p:cNvPr>
          <p:cNvPicPr>
            <a:picLocks noChangeAspect="1"/>
          </p:cNvPicPr>
          <p:nvPr/>
        </p:nvPicPr>
        <p:blipFill rotWithShape="1">
          <a:blip r:embed="rId7"/>
          <a:srcRect t="20769" b="20769"/>
          <a:stretch/>
        </p:blipFill>
        <p:spPr>
          <a:xfrm rot="19781788">
            <a:off x="8398864" y="644302"/>
            <a:ext cx="1910457" cy="1579380"/>
          </a:xfrm>
          <a:prstGeom prst="rect">
            <a:avLst/>
          </a:prstGeom>
        </p:spPr>
      </p:pic>
      <p:pic>
        <p:nvPicPr>
          <p:cNvPr id="12" name="Picture 11">
            <a:extLst>
              <a:ext uri="{FF2B5EF4-FFF2-40B4-BE49-F238E27FC236}">
                <a16:creationId xmlns:a16="http://schemas.microsoft.com/office/drawing/2014/main" id="{496D0F8A-6078-4FC5-9C1D-ADA69FF91E9D}"/>
              </a:ext>
            </a:extLst>
          </p:cNvPr>
          <p:cNvPicPr>
            <a:picLocks noChangeAspect="1"/>
          </p:cNvPicPr>
          <p:nvPr/>
        </p:nvPicPr>
        <p:blipFill rotWithShape="1">
          <a:blip r:embed="rId8"/>
          <a:srcRect l="19412" t="42152" r="19059" b="32180"/>
          <a:stretch/>
        </p:blipFill>
        <p:spPr>
          <a:xfrm>
            <a:off x="220449" y="2752253"/>
            <a:ext cx="2384796" cy="1406829"/>
          </a:xfrm>
          <a:prstGeom prst="rect">
            <a:avLst/>
          </a:prstGeom>
        </p:spPr>
      </p:pic>
      <p:pic>
        <p:nvPicPr>
          <p:cNvPr id="18" name="Picture 17">
            <a:extLst>
              <a:ext uri="{FF2B5EF4-FFF2-40B4-BE49-F238E27FC236}">
                <a16:creationId xmlns:a16="http://schemas.microsoft.com/office/drawing/2014/main" id="{2C1ADA2B-629E-49FE-B087-E4E64420B12D}"/>
              </a:ext>
            </a:extLst>
          </p:cNvPr>
          <p:cNvPicPr>
            <a:picLocks noChangeAspect="1"/>
          </p:cNvPicPr>
          <p:nvPr/>
        </p:nvPicPr>
        <p:blipFill rotWithShape="1">
          <a:blip r:embed="rId9"/>
          <a:srcRect t="4438"/>
          <a:stretch/>
        </p:blipFill>
        <p:spPr>
          <a:xfrm>
            <a:off x="7990098" y="4731390"/>
            <a:ext cx="1560292" cy="2108467"/>
          </a:xfrm>
          <a:prstGeom prst="rect">
            <a:avLst/>
          </a:prstGeom>
        </p:spPr>
      </p:pic>
      <p:sp>
        <p:nvSpPr>
          <p:cNvPr id="13" name="TextBox 12">
            <a:extLst>
              <a:ext uri="{FF2B5EF4-FFF2-40B4-BE49-F238E27FC236}">
                <a16:creationId xmlns:a16="http://schemas.microsoft.com/office/drawing/2014/main" id="{43E485DD-59B6-3D42-90EF-B72BD7495D2F}"/>
              </a:ext>
            </a:extLst>
          </p:cNvPr>
          <p:cNvSpPr txBox="1"/>
          <p:nvPr/>
        </p:nvSpPr>
        <p:spPr>
          <a:xfrm>
            <a:off x="9724292" y="2576146"/>
            <a:ext cx="2110154" cy="1477328"/>
          </a:xfrm>
          <a:prstGeom prst="rect">
            <a:avLst/>
          </a:prstGeom>
          <a:noFill/>
        </p:spPr>
        <p:txBody>
          <a:bodyPr wrap="square" rtlCol="0">
            <a:spAutoFit/>
          </a:bodyPr>
          <a:lstStyle/>
          <a:p>
            <a:pPr algn="just"/>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mehr</a:t>
            </a:r>
            <a:r>
              <a:rPr lang="en-GB" dirty="0"/>
              <a:t> </a:t>
            </a:r>
            <a:r>
              <a:rPr lang="en-GB" dirty="0" err="1"/>
              <a:t>über</a:t>
            </a:r>
            <a:r>
              <a:rPr lang="en-GB" dirty="0"/>
              <a:t> Mythen und </a:t>
            </a:r>
            <a:r>
              <a:rPr lang="en-GB" dirty="0" err="1"/>
              <a:t>Missverständnisse</a:t>
            </a:r>
            <a:r>
              <a:rPr lang="en-GB" dirty="0"/>
              <a:t> der </a:t>
            </a:r>
            <a:r>
              <a:rPr lang="en-GB" dirty="0" err="1"/>
              <a:t>Selbstfürsorge</a:t>
            </a:r>
            <a:endParaRPr lang="en-GB" dirty="0"/>
          </a:p>
        </p:txBody>
      </p:sp>
      <p:pic>
        <p:nvPicPr>
          <p:cNvPr id="5" name="selfcare 2.6">
            <a:hlinkClick r:id="" action="ppaction://media"/>
            <a:extLst>
              <a:ext uri="{FF2B5EF4-FFF2-40B4-BE49-F238E27FC236}">
                <a16:creationId xmlns:a16="http://schemas.microsoft.com/office/drawing/2014/main" id="{0AE10489-A04B-4ACD-A5BF-D537ED3DC9BF}"/>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361563" y="4664456"/>
            <a:ext cx="487363" cy="487363"/>
          </a:xfrm>
          <a:prstGeom prst="ellipse">
            <a:avLst/>
          </a:prstGeom>
          <a:ln>
            <a:noFill/>
          </a:ln>
          <a:effectLst>
            <a:softEdge rad="112500"/>
          </a:effectLst>
        </p:spPr>
      </p:pic>
    </p:spTree>
    <p:extLst>
      <p:ext uri="{BB962C8B-B14F-4D97-AF65-F5344CB8AC3E}">
        <p14:creationId xmlns:p14="http://schemas.microsoft.com/office/powerpoint/2010/main" val="3020696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4" name="TextBox 3">
            <a:extLst>
              <a:ext uri="{FF2B5EF4-FFF2-40B4-BE49-F238E27FC236}">
                <a16:creationId xmlns:a16="http://schemas.microsoft.com/office/drawing/2014/main" id="{7ADFDEC2-C9C1-4359-8654-D040179F3602}"/>
              </a:ext>
            </a:extLst>
          </p:cNvPr>
          <p:cNvSpPr txBox="1"/>
          <p:nvPr/>
        </p:nvSpPr>
        <p:spPr>
          <a:xfrm>
            <a:off x="2948285" y="2558561"/>
            <a:ext cx="5821959" cy="2862322"/>
          </a:xfrm>
          <a:prstGeom prst="rect">
            <a:avLst/>
          </a:prstGeom>
          <a:noFill/>
        </p:spPr>
        <p:txBody>
          <a:bodyPr wrap="square" rtlCol="0">
            <a:spAutoFit/>
          </a:bodyPr>
          <a:lstStyle/>
          <a:p>
            <a:pPr algn="just"/>
            <a:r>
              <a:rPr lang="en-GB" b="1" dirty="0" err="1"/>
              <a:t>Warum</a:t>
            </a:r>
            <a:r>
              <a:rPr lang="en-GB" b="1" dirty="0"/>
              <a:t> </a:t>
            </a:r>
            <a:r>
              <a:rPr lang="en-GB" b="1" dirty="0" err="1"/>
              <a:t>Selbstfürsorge</a:t>
            </a:r>
            <a:r>
              <a:rPr lang="en-GB" b="1" dirty="0"/>
              <a:t> so </a:t>
            </a:r>
            <a:r>
              <a:rPr lang="en-GB" b="1" dirty="0" err="1"/>
              <a:t>schwierig</a:t>
            </a:r>
            <a:r>
              <a:rPr lang="en-GB" b="1" dirty="0"/>
              <a:t> sein </a:t>
            </a:r>
            <a:r>
              <a:rPr lang="en-GB" b="1" dirty="0" err="1"/>
              <a:t>kann</a:t>
            </a:r>
            <a:endParaRPr lang="en-GB" b="1" dirty="0"/>
          </a:p>
          <a:p>
            <a:pPr algn="just"/>
            <a:r>
              <a:rPr lang="en-GB" dirty="0" err="1"/>
              <a:t>Ironischerweise</a:t>
            </a:r>
            <a:r>
              <a:rPr lang="en-GB" dirty="0"/>
              <a:t> </a:t>
            </a:r>
            <a:r>
              <a:rPr lang="en-GB" dirty="0" err="1"/>
              <a:t>sind</a:t>
            </a:r>
            <a:r>
              <a:rPr lang="en-GB" dirty="0"/>
              <a:t> die </a:t>
            </a:r>
            <a:r>
              <a:rPr lang="en-GB" dirty="0" err="1"/>
              <a:t>überwältigenden</a:t>
            </a:r>
            <a:r>
              <a:rPr lang="en-GB" dirty="0"/>
              <a:t> und </a:t>
            </a:r>
            <a:r>
              <a:rPr lang="en-GB" dirty="0" err="1"/>
              <a:t>stressigen</a:t>
            </a:r>
            <a:r>
              <a:rPr lang="en-GB" dirty="0"/>
              <a:t> </a:t>
            </a:r>
            <a:r>
              <a:rPr lang="en-GB" dirty="0" err="1"/>
              <a:t>Zeiten</a:t>
            </a:r>
            <a:r>
              <a:rPr lang="en-GB" dirty="0"/>
              <a:t>, in </a:t>
            </a:r>
            <a:r>
              <a:rPr lang="en-GB" dirty="0" err="1"/>
              <a:t>denen</a:t>
            </a:r>
            <a:r>
              <a:rPr lang="en-GB" dirty="0"/>
              <a:t> man die </a:t>
            </a:r>
            <a:r>
              <a:rPr lang="en-GB" dirty="0" err="1"/>
              <a:t>Selbstfürsorge</a:t>
            </a:r>
            <a:r>
              <a:rPr lang="en-GB" dirty="0"/>
              <a:t> am </a:t>
            </a:r>
            <a:r>
              <a:rPr lang="en-GB" dirty="0" err="1"/>
              <a:t>dringendsten</a:t>
            </a:r>
            <a:r>
              <a:rPr lang="en-GB" dirty="0"/>
              <a:t> </a:t>
            </a:r>
            <a:r>
              <a:rPr lang="en-GB" dirty="0" err="1"/>
              <a:t>benötigt</a:t>
            </a:r>
            <a:r>
              <a:rPr lang="en-GB" dirty="0"/>
              <a:t>, oft die </a:t>
            </a:r>
            <a:r>
              <a:rPr lang="en-GB" dirty="0" err="1"/>
              <a:t>Momente</a:t>
            </a:r>
            <a:r>
              <a:rPr lang="en-GB" dirty="0"/>
              <a:t>, in </a:t>
            </a:r>
            <a:r>
              <a:rPr lang="en-GB" dirty="0" err="1"/>
              <a:t>denen</a:t>
            </a:r>
            <a:r>
              <a:rPr lang="en-GB" dirty="0"/>
              <a:t> man </a:t>
            </a:r>
            <a:r>
              <a:rPr lang="en-GB" dirty="0" err="1"/>
              <a:t>sich</a:t>
            </a:r>
            <a:r>
              <a:rPr lang="en-GB" dirty="0"/>
              <a:t> am </a:t>
            </a:r>
            <a:r>
              <a:rPr lang="en-GB" dirty="0" err="1"/>
              <a:t>wenigsten</a:t>
            </a:r>
            <a:r>
              <a:rPr lang="en-GB" dirty="0"/>
              <a:t> Zeit </a:t>
            </a:r>
            <a:r>
              <a:rPr lang="en-GB" dirty="0" err="1"/>
              <a:t>dafür</a:t>
            </a:r>
            <a:r>
              <a:rPr lang="en-GB" dirty="0"/>
              <a:t> </a:t>
            </a:r>
            <a:r>
              <a:rPr lang="en-GB" dirty="0" err="1"/>
              <a:t>nehmen</a:t>
            </a:r>
            <a:r>
              <a:rPr lang="en-GB" dirty="0"/>
              <a:t> </a:t>
            </a:r>
            <a:r>
              <a:rPr lang="en-GB" dirty="0" err="1"/>
              <a:t>kann</a:t>
            </a:r>
            <a:r>
              <a:rPr lang="en-GB" dirty="0"/>
              <a:t>. </a:t>
            </a:r>
            <a:r>
              <a:rPr lang="en-GB" dirty="0" err="1"/>
              <a:t>Selbst</a:t>
            </a:r>
            <a:r>
              <a:rPr lang="en-GB" dirty="0"/>
              <a:t> </a:t>
            </a:r>
            <a:r>
              <a:rPr lang="en-GB" dirty="0" err="1"/>
              <a:t>ein</a:t>
            </a:r>
            <a:r>
              <a:rPr lang="en-GB" dirty="0"/>
              <a:t> </a:t>
            </a:r>
            <a:r>
              <a:rPr lang="en-GB" dirty="0" err="1"/>
              <a:t>paar</a:t>
            </a:r>
            <a:r>
              <a:rPr lang="en-GB" dirty="0"/>
              <a:t> </a:t>
            </a:r>
            <a:r>
              <a:rPr lang="en-GB" dirty="0" err="1"/>
              <a:t>Minuten</a:t>
            </a:r>
            <a:r>
              <a:rPr lang="en-GB" dirty="0"/>
              <a:t> Zeit </a:t>
            </a:r>
            <a:r>
              <a:rPr lang="en-GB" dirty="0" err="1"/>
              <a:t>für</a:t>
            </a:r>
            <a:r>
              <a:rPr lang="en-GB" dirty="0"/>
              <a:t> </a:t>
            </a:r>
            <a:r>
              <a:rPr lang="en-GB" dirty="0" err="1"/>
              <a:t>sich</a:t>
            </a:r>
            <a:r>
              <a:rPr lang="en-GB" dirty="0"/>
              <a:t> </a:t>
            </a:r>
            <a:r>
              <a:rPr lang="en-GB" dirty="0" err="1"/>
              <a:t>selbst</a:t>
            </a:r>
            <a:r>
              <a:rPr lang="en-GB" dirty="0"/>
              <a:t> in </a:t>
            </a:r>
            <a:r>
              <a:rPr lang="en-GB" dirty="0" err="1"/>
              <a:t>einer</a:t>
            </a:r>
            <a:r>
              <a:rPr lang="en-GB" dirty="0"/>
              <a:t> </a:t>
            </a:r>
            <a:r>
              <a:rPr lang="en-GB" dirty="0" err="1"/>
              <a:t>hektischen</a:t>
            </a:r>
            <a:r>
              <a:rPr lang="en-GB" dirty="0"/>
              <a:t> Zeit </a:t>
            </a:r>
            <a:r>
              <a:rPr lang="en-GB" dirty="0" err="1"/>
              <a:t>können</a:t>
            </a:r>
            <a:r>
              <a:rPr lang="en-GB" dirty="0"/>
              <a:t> </a:t>
            </a:r>
            <a:r>
              <a:rPr lang="en-GB" dirty="0" err="1"/>
              <a:t>sich</a:t>
            </a:r>
            <a:r>
              <a:rPr lang="en-GB" dirty="0"/>
              <a:t> </a:t>
            </a:r>
            <a:r>
              <a:rPr lang="en-GB" dirty="0" err="1"/>
              <a:t>kontraproduktiv</a:t>
            </a:r>
            <a:r>
              <a:rPr lang="en-GB" dirty="0"/>
              <a:t> </a:t>
            </a:r>
            <a:r>
              <a:rPr lang="en-GB" dirty="0" err="1"/>
              <a:t>anfühlen</a:t>
            </a:r>
            <a:r>
              <a:rPr lang="en-GB" dirty="0"/>
              <a:t>. Es </a:t>
            </a:r>
            <a:r>
              <a:rPr lang="en-GB" dirty="0" err="1"/>
              <a:t>kann</a:t>
            </a:r>
            <a:r>
              <a:rPr lang="en-GB" dirty="0"/>
              <a:t> </a:t>
            </a:r>
            <a:r>
              <a:rPr lang="en-GB" dirty="0" err="1"/>
              <a:t>schwer</a:t>
            </a:r>
            <a:r>
              <a:rPr lang="en-GB" dirty="0"/>
              <a:t> </a:t>
            </a:r>
            <a:r>
              <a:rPr lang="en-GB" dirty="0" err="1"/>
              <a:t>zu</a:t>
            </a:r>
            <a:r>
              <a:rPr lang="en-GB" dirty="0"/>
              <a:t> verstehen sein, </a:t>
            </a:r>
            <a:r>
              <a:rPr lang="en-GB" dirty="0" err="1"/>
              <a:t>dass</a:t>
            </a:r>
            <a:r>
              <a:rPr lang="en-GB" dirty="0"/>
              <a:t> </a:t>
            </a:r>
            <a:r>
              <a:rPr lang="en-GB" dirty="0" err="1"/>
              <a:t>eine</a:t>
            </a:r>
            <a:r>
              <a:rPr lang="en-GB" dirty="0"/>
              <a:t> Pause </a:t>
            </a:r>
            <a:r>
              <a:rPr lang="en-GB" dirty="0" err="1"/>
              <a:t>zu</a:t>
            </a:r>
            <a:r>
              <a:rPr lang="en-GB" dirty="0"/>
              <a:t> </a:t>
            </a:r>
            <a:r>
              <a:rPr lang="en-GB" dirty="0" err="1"/>
              <a:t>geistiger</a:t>
            </a:r>
            <a:r>
              <a:rPr lang="en-GB" dirty="0"/>
              <a:t> </a:t>
            </a:r>
            <a:r>
              <a:rPr lang="en-GB" dirty="0" err="1"/>
              <a:t>Klarheit</a:t>
            </a:r>
            <a:r>
              <a:rPr lang="en-GB" dirty="0"/>
              <a:t> und </a:t>
            </a:r>
            <a:r>
              <a:rPr lang="en-GB" dirty="0" err="1"/>
              <a:t>Effizienz</a:t>
            </a:r>
            <a:r>
              <a:rPr lang="en-GB" dirty="0"/>
              <a:t> </a:t>
            </a:r>
            <a:r>
              <a:rPr lang="en-GB" dirty="0" err="1"/>
              <a:t>beitragen</a:t>
            </a:r>
            <a:r>
              <a:rPr lang="en-GB" dirty="0"/>
              <a:t> und die </a:t>
            </a:r>
            <a:r>
              <a:rPr lang="en-GB" dirty="0" err="1"/>
              <a:t>Möglichkeit</a:t>
            </a:r>
            <a:r>
              <a:rPr lang="en-GB" dirty="0"/>
              <a:t> </a:t>
            </a:r>
            <a:r>
              <a:rPr lang="en-GB" dirty="0" err="1"/>
              <a:t>schwerwiegenderer</a:t>
            </a:r>
            <a:r>
              <a:rPr lang="en-GB" dirty="0"/>
              <a:t> und </a:t>
            </a:r>
            <a:r>
              <a:rPr lang="en-GB" dirty="0" err="1"/>
              <a:t>langwierigerer</a:t>
            </a:r>
            <a:r>
              <a:rPr lang="en-GB" dirty="0"/>
              <a:t> </a:t>
            </a:r>
            <a:r>
              <a:rPr lang="en-GB" dirty="0" err="1"/>
              <a:t>Probleme</a:t>
            </a:r>
            <a:r>
              <a:rPr lang="en-GB" dirty="0"/>
              <a:t> </a:t>
            </a:r>
            <a:r>
              <a:rPr lang="en-GB" dirty="0" err="1"/>
              <a:t>mindern</a:t>
            </a:r>
            <a:r>
              <a:rPr lang="en-GB" dirty="0"/>
              <a:t> </a:t>
            </a:r>
            <a:r>
              <a:rPr lang="en-GB" dirty="0" err="1"/>
              <a:t>kann</a:t>
            </a:r>
            <a:r>
              <a:rPr lang="en-GB" dirty="0"/>
              <a:t>. </a:t>
            </a:r>
          </a:p>
        </p:txBody>
      </p:sp>
      <p:pic>
        <p:nvPicPr>
          <p:cNvPr id="9" name="Picture 8">
            <a:extLst>
              <a:ext uri="{FF2B5EF4-FFF2-40B4-BE49-F238E27FC236}">
                <a16:creationId xmlns:a16="http://schemas.microsoft.com/office/drawing/2014/main" id="{30E01959-26C4-4EFA-8D7D-26D08675B910}"/>
              </a:ext>
            </a:extLst>
          </p:cNvPr>
          <p:cNvPicPr>
            <a:picLocks noChangeAspect="1"/>
          </p:cNvPicPr>
          <p:nvPr/>
        </p:nvPicPr>
        <p:blipFill rotWithShape="1">
          <a:blip r:embed="rId7"/>
          <a:srcRect t="20769" b="20769"/>
          <a:stretch/>
        </p:blipFill>
        <p:spPr>
          <a:xfrm rot="19781788">
            <a:off x="8398864" y="644302"/>
            <a:ext cx="1910457" cy="1579380"/>
          </a:xfrm>
          <a:prstGeom prst="rect">
            <a:avLst/>
          </a:prstGeom>
        </p:spPr>
      </p:pic>
      <p:pic>
        <p:nvPicPr>
          <p:cNvPr id="12" name="Picture 11">
            <a:extLst>
              <a:ext uri="{FF2B5EF4-FFF2-40B4-BE49-F238E27FC236}">
                <a16:creationId xmlns:a16="http://schemas.microsoft.com/office/drawing/2014/main" id="{496D0F8A-6078-4FC5-9C1D-ADA69FF91E9D}"/>
              </a:ext>
            </a:extLst>
          </p:cNvPr>
          <p:cNvPicPr>
            <a:picLocks noChangeAspect="1"/>
          </p:cNvPicPr>
          <p:nvPr/>
        </p:nvPicPr>
        <p:blipFill rotWithShape="1">
          <a:blip r:embed="rId8"/>
          <a:srcRect l="19412" t="42152" r="19059" b="32180"/>
          <a:stretch/>
        </p:blipFill>
        <p:spPr>
          <a:xfrm>
            <a:off x="220449" y="2752253"/>
            <a:ext cx="2384796" cy="1406829"/>
          </a:xfrm>
          <a:prstGeom prst="rect">
            <a:avLst/>
          </a:prstGeom>
        </p:spPr>
      </p:pic>
      <p:pic>
        <p:nvPicPr>
          <p:cNvPr id="18" name="Picture 17">
            <a:extLst>
              <a:ext uri="{FF2B5EF4-FFF2-40B4-BE49-F238E27FC236}">
                <a16:creationId xmlns:a16="http://schemas.microsoft.com/office/drawing/2014/main" id="{2C1ADA2B-629E-49FE-B087-E4E64420B12D}"/>
              </a:ext>
            </a:extLst>
          </p:cNvPr>
          <p:cNvPicPr>
            <a:picLocks noChangeAspect="1"/>
          </p:cNvPicPr>
          <p:nvPr/>
        </p:nvPicPr>
        <p:blipFill rotWithShape="1">
          <a:blip r:embed="rId9"/>
          <a:srcRect t="40939"/>
          <a:stretch/>
        </p:blipFill>
        <p:spPr>
          <a:xfrm>
            <a:off x="7990098" y="5536734"/>
            <a:ext cx="1560292" cy="1303124"/>
          </a:xfrm>
          <a:prstGeom prst="rect">
            <a:avLst/>
          </a:prstGeom>
        </p:spPr>
      </p:pic>
      <p:sp>
        <p:nvSpPr>
          <p:cNvPr id="13" name="TextBox 12">
            <a:extLst>
              <a:ext uri="{FF2B5EF4-FFF2-40B4-BE49-F238E27FC236}">
                <a16:creationId xmlns:a16="http://schemas.microsoft.com/office/drawing/2014/main" id="{AA122741-0E91-3649-A195-0D13A1FC0D3E}"/>
              </a:ext>
            </a:extLst>
          </p:cNvPr>
          <p:cNvSpPr txBox="1"/>
          <p:nvPr/>
        </p:nvSpPr>
        <p:spPr>
          <a:xfrm>
            <a:off x="9724292" y="2576146"/>
            <a:ext cx="2110154" cy="1477328"/>
          </a:xfrm>
          <a:prstGeom prst="rect">
            <a:avLst/>
          </a:prstGeom>
          <a:noFill/>
        </p:spPr>
        <p:txBody>
          <a:bodyPr wrap="square" rtlCol="0">
            <a:spAutoFit/>
          </a:bodyPr>
          <a:lstStyle/>
          <a:p>
            <a:pPr algn="just"/>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mehr</a:t>
            </a:r>
            <a:r>
              <a:rPr lang="en-GB" dirty="0"/>
              <a:t> </a:t>
            </a:r>
            <a:r>
              <a:rPr lang="en-GB" dirty="0" err="1"/>
              <a:t>über</a:t>
            </a:r>
            <a:r>
              <a:rPr lang="en-GB" dirty="0"/>
              <a:t> Mythen und </a:t>
            </a:r>
            <a:r>
              <a:rPr lang="en-GB" dirty="0" err="1"/>
              <a:t>Missverständnisse</a:t>
            </a:r>
            <a:r>
              <a:rPr lang="en-GB" dirty="0"/>
              <a:t> der </a:t>
            </a:r>
            <a:r>
              <a:rPr lang="en-GB" dirty="0" err="1"/>
              <a:t>Selbstfürsorge</a:t>
            </a:r>
            <a:endParaRPr lang="en-GB" dirty="0"/>
          </a:p>
        </p:txBody>
      </p:sp>
      <p:pic>
        <p:nvPicPr>
          <p:cNvPr id="5" name="selfcare 2.7">
            <a:hlinkClick r:id="" action="ppaction://media"/>
            <a:extLst>
              <a:ext uri="{FF2B5EF4-FFF2-40B4-BE49-F238E27FC236}">
                <a16:creationId xmlns:a16="http://schemas.microsoft.com/office/drawing/2014/main" id="{9D356D64-0709-44AC-99DB-0E5C211D8DDB}"/>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281078" y="4471078"/>
            <a:ext cx="487363" cy="487363"/>
          </a:xfrm>
          <a:prstGeom prst="ellipse">
            <a:avLst/>
          </a:prstGeom>
          <a:ln>
            <a:noFill/>
          </a:ln>
          <a:effectLst>
            <a:softEdge rad="112500"/>
          </a:effectLst>
        </p:spPr>
      </p:pic>
    </p:spTree>
    <p:extLst>
      <p:ext uri="{BB962C8B-B14F-4D97-AF65-F5344CB8AC3E}">
        <p14:creationId xmlns:p14="http://schemas.microsoft.com/office/powerpoint/2010/main" val="607243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4" name="TextBox 3">
            <a:extLst>
              <a:ext uri="{FF2B5EF4-FFF2-40B4-BE49-F238E27FC236}">
                <a16:creationId xmlns:a16="http://schemas.microsoft.com/office/drawing/2014/main" id="{7ADFDEC2-C9C1-4359-8654-D040179F3602}"/>
              </a:ext>
            </a:extLst>
          </p:cNvPr>
          <p:cNvSpPr txBox="1"/>
          <p:nvPr/>
        </p:nvSpPr>
        <p:spPr>
          <a:xfrm>
            <a:off x="2948285" y="2717084"/>
            <a:ext cx="5821959" cy="2031325"/>
          </a:xfrm>
          <a:prstGeom prst="rect">
            <a:avLst/>
          </a:prstGeom>
          <a:noFill/>
        </p:spPr>
        <p:txBody>
          <a:bodyPr wrap="square" rtlCol="0">
            <a:spAutoFit/>
          </a:bodyPr>
          <a:lstStyle/>
          <a:p>
            <a:pPr algn="just"/>
            <a:r>
              <a:rPr lang="en-GB" dirty="0" err="1"/>
              <a:t>Für</a:t>
            </a:r>
            <a:r>
              <a:rPr lang="en-GB" dirty="0"/>
              <a:t> </a:t>
            </a:r>
            <a:r>
              <a:rPr lang="en-GB" dirty="0" err="1"/>
              <a:t>diejenigen</a:t>
            </a:r>
            <a:r>
              <a:rPr lang="en-GB" dirty="0"/>
              <a:t>, die </a:t>
            </a:r>
            <a:r>
              <a:rPr lang="en-GB" dirty="0" err="1"/>
              <a:t>mit</a:t>
            </a:r>
            <a:r>
              <a:rPr lang="en-GB" dirty="0"/>
              <a:t> </a:t>
            </a:r>
            <a:r>
              <a:rPr lang="en-GB" dirty="0" err="1"/>
              <a:t>einem</a:t>
            </a:r>
            <a:r>
              <a:rPr lang="en-GB" dirty="0"/>
              <a:t> </a:t>
            </a:r>
            <a:r>
              <a:rPr lang="en-GB" dirty="0" err="1"/>
              <a:t>Missbraucher</a:t>
            </a:r>
            <a:r>
              <a:rPr lang="en-GB" dirty="0"/>
              <a:t> </a:t>
            </a:r>
            <a:r>
              <a:rPr lang="en-GB" dirty="0" err="1"/>
              <a:t>zusammenleben</a:t>
            </a:r>
            <a:r>
              <a:rPr lang="en-GB" dirty="0"/>
              <a:t>, </a:t>
            </a:r>
            <a:r>
              <a:rPr lang="en-GB" dirty="0" err="1"/>
              <a:t>kann</a:t>
            </a:r>
            <a:r>
              <a:rPr lang="en-GB" dirty="0"/>
              <a:t> es </a:t>
            </a:r>
            <a:r>
              <a:rPr lang="en-GB" dirty="0" err="1"/>
              <a:t>noch</a:t>
            </a:r>
            <a:r>
              <a:rPr lang="en-GB" dirty="0"/>
              <a:t> </a:t>
            </a:r>
            <a:r>
              <a:rPr lang="en-GB" dirty="0" err="1"/>
              <a:t>schwieriger</a:t>
            </a:r>
            <a:r>
              <a:rPr lang="en-GB" dirty="0"/>
              <a:t> sein, Zeit und </a:t>
            </a:r>
            <a:r>
              <a:rPr lang="en-GB" dirty="0" err="1"/>
              <a:t>Raum</a:t>
            </a:r>
            <a:r>
              <a:rPr lang="en-GB" dirty="0"/>
              <a:t> </a:t>
            </a:r>
            <a:r>
              <a:rPr lang="en-GB" dirty="0" err="1"/>
              <a:t>für</a:t>
            </a:r>
            <a:r>
              <a:rPr lang="en-GB" dirty="0"/>
              <a:t> </a:t>
            </a:r>
            <a:r>
              <a:rPr lang="en-GB" dirty="0" err="1"/>
              <a:t>echte</a:t>
            </a:r>
            <a:r>
              <a:rPr lang="en-GB" dirty="0"/>
              <a:t> </a:t>
            </a:r>
            <a:r>
              <a:rPr lang="en-GB" dirty="0" err="1"/>
              <a:t>Entspannung</a:t>
            </a:r>
            <a:r>
              <a:rPr lang="en-GB" dirty="0"/>
              <a:t> </a:t>
            </a:r>
            <a:r>
              <a:rPr lang="en-GB" dirty="0" err="1"/>
              <a:t>zu</a:t>
            </a:r>
            <a:r>
              <a:rPr lang="en-GB" dirty="0"/>
              <a:t> </a:t>
            </a:r>
            <a:r>
              <a:rPr lang="en-GB" dirty="0" err="1"/>
              <a:t>finden</a:t>
            </a:r>
            <a:r>
              <a:rPr lang="en-GB" dirty="0"/>
              <a:t>, da die </a:t>
            </a:r>
            <a:r>
              <a:rPr lang="en-GB" dirty="0" err="1"/>
              <a:t>Kontrolle</a:t>
            </a:r>
            <a:r>
              <a:rPr lang="en-GB" dirty="0"/>
              <a:t> des </a:t>
            </a:r>
            <a:r>
              <a:rPr lang="en-GB" dirty="0" err="1"/>
              <a:t>Missbrauchers</a:t>
            </a:r>
            <a:r>
              <a:rPr lang="en-GB" dirty="0"/>
              <a:t> die </a:t>
            </a:r>
            <a:r>
              <a:rPr lang="en-GB" dirty="0" err="1"/>
              <a:t>Möglichkeiten</a:t>
            </a:r>
            <a:r>
              <a:rPr lang="en-GB" dirty="0"/>
              <a:t> </a:t>
            </a:r>
            <a:r>
              <a:rPr lang="en-GB" dirty="0" err="1"/>
              <a:t>weiter</a:t>
            </a:r>
            <a:r>
              <a:rPr lang="en-GB" dirty="0"/>
              <a:t> </a:t>
            </a:r>
            <a:r>
              <a:rPr lang="en-GB" dirty="0" err="1"/>
              <a:t>einschränkt</a:t>
            </a:r>
            <a:r>
              <a:rPr lang="en-GB" dirty="0"/>
              <a:t>. </a:t>
            </a:r>
            <a:r>
              <a:rPr lang="en-GB" dirty="0" err="1"/>
              <a:t>Scham</a:t>
            </a:r>
            <a:r>
              <a:rPr lang="en-GB" dirty="0"/>
              <a:t>- und </a:t>
            </a:r>
            <a:r>
              <a:rPr lang="en-GB" dirty="0" err="1"/>
              <a:t>Schuldgefühle</a:t>
            </a:r>
            <a:r>
              <a:rPr lang="en-GB" dirty="0"/>
              <a:t>, die </a:t>
            </a:r>
            <a:r>
              <a:rPr lang="en-GB" dirty="0" err="1"/>
              <a:t>häufig</a:t>
            </a:r>
            <a:r>
              <a:rPr lang="en-GB" dirty="0"/>
              <a:t> </a:t>
            </a:r>
            <a:r>
              <a:rPr lang="en-GB" dirty="0" err="1"/>
              <a:t>mit</a:t>
            </a:r>
            <a:r>
              <a:rPr lang="en-GB" dirty="0"/>
              <a:t> </a:t>
            </a:r>
            <a:r>
              <a:rPr lang="en-GB" dirty="0" err="1"/>
              <a:t>missbräuchlichen</a:t>
            </a:r>
            <a:r>
              <a:rPr lang="en-GB" dirty="0"/>
              <a:t> </a:t>
            </a:r>
            <a:r>
              <a:rPr lang="en-GB" dirty="0" err="1"/>
              <a:t>Beziehungen</a:t>
            </a:r>
            <a:r>
              <a:rPr lang="en-GB" dirty="0"/>
              <a:t> </a:t>
            </a:r>
            <a:r>
              <a:rPr lang="en-GB" dirty="0" err="1"/>
              <a:t>einhergehen</a:t>
            </a:r>
            <a:r>
              <a:rPr lang="en-GB" dirty="0"/>
              <a:t>, </a:t>
            </a:r>
            <a:r>
              <a:rPr lang="en-GB" dirty="0" err="1"/>
              <a:t>können</a:t>
            </a:r>
            <a:r>
              <a:rPr lang="en-GB" dirty="0"/>
              <a:t> </a:t>
            </a:r>
            <a:r>
              <a:rPr lang="en-GB" dirty="0" err="1"/>
              <a:t>sich</a:t>
            </a:r>
            <a:r>
              <a:rPr lang="en-GB" dirty="0"/>
              <a:t> </a:t>
            </a:r>
            <a:r>
              <a:rPr lang="en-GB" dirty="0" err="1"/>
              <a:t>auch</a:t>
            </a:r>
            <a:r>
              <a:rPr lang="en-GB" dirty="0"/>
              <a:t> auf die </a:t>
            </a:r>
            <a:r>
              <a:rPr lang="en-GB" dirty="0" err="1"/>
              <a:t>Selbstfürsorge</a:t>
            </a:r>
            <a:r>
              <a:rPr lang="en-GB" dirty="0"/>
              <a:t> </a:t>
            </a:r>
            <a:r>
              <a:rPr lang="en-GB" dirty="0" err="1"/>
              <a:t>ausweiten</a:t>
            </a:r>
            <a:r>
              <a:rPr lang="en-GB" dirty="0"/>
              <a:t>. </a:t>
            </a:r>
          </a:p>
        </p:txBody>
      </p:sp>
      <p:pic>
        <p:nvPicPr>
          <p:cNvPr id="9" name="Picture 8">
            <a:extLst>
              <a:ext uri="{FF2B5EF4-FFF2-40B4-BE49-F238E27FC236}">
                <a16:creationId xmlns:a16="http://schemas.microsoft.com/office/drawing/2014/main" id="{30E01959-26C4-4EFA-8D7D-26D08675B910}"/>
              </a:ext>
            </a:extLst>
          </p:cNvPr>
          <p:cNvPicPr>
            <a:picLocks noChangeAspect="1"/>
          </p:cNvPicPr>
          <p:nvPr/>
        </p:nvPicPr>
        <p:blipFill rotWithShape="1">
          <a:blip r:embed="rId7"/>
          <a:srcRect t="20769" b="20769"/>
          <a:stretch/>
        </p:blipFill>
        <p:spPr>
          <a:xfrm rot="19781788">
            <a:off x="8398864" y="644302"/>
            <a:ext cx="1910457" cy="1579380"/>
          </a:xfrm>
          <a:prstGeom prst="rect">
            <a:avLst/>
          </a:prstGeom>
        </p:spPr>
      </p:pic>
      <p:pic>
        <p:nvPicPr>
          <p:cNvPr id="12" name="Picture 11">
            <a:extLst>
              <a:ext uri="{FF2B5EF4-FFF2-40B4-BE49-F238E27FC236}">
                <a16:creationId xmlns:a16="http://schemas.microsoft.com/office/drawing/2014/main" id="{496D0F8A-6078-4FC5-9C1D-ADA69FF91E9D}"/>
              </a:ext>
            </a:extLst>
          </p:cNvPr>
          <p:cNvPicPr>
            <a:picLocks noChangeAspect="1"/>
          </p:cNvPicPr>
          <p:nvPr/>
        </p:nvPicPr>
        <p:blipFill rotWithShape="1">
          <a:blip r:embed="rId8"/>
          <a:srcRect l="19412" t="42152" r="19059" b="32180"/>
          <a:stretch/>
        </p:blipFill>
        <p:spPr>
          <a:xfrm>
            <a:off x="220449" y="2752253"/>
            <a:ext cx="2384796" cy="1406829"/>
          </a:xfrm>
          <a:prstGeom prst="rect">
            <a:avLst/>
          </a:prstGeom>
        </p:spPr>
      </p:pic>
      <p:pic>
        <p:nvPicPr>
          <p:cNvPr id="18" name="Picture 17">
            <a:extLst>
              <a:ext uri="{FF2B5EF4-FFF2-40B4-BE49-F238E27FC236}">
                <a16:creationId xmlns:a16="http://schemas.microsoft.com/office/drawing/2014/main" id="{2C1ADA2B-629E-49FE-B087-E4E64420B12D}"/>
              </a:ext>
            </a:extLst>
          </p:cNvPr>
          <p:cNvPicPr>
            <a:picLocks noChangeAspect="1"/>
          </p:cNvPicPr>
          <p:nvPr/>
        </p:nvPicPr>
        <p:blipFill>
          <a:blip r:embed="rId9"/>
          <a:stretch>
            <a:fillRect/>
          </a:stretch>
        </p:blipFill>
        <p:spPr>
          <a:xfrm>
            <a:off x="7990098" y="4633454"/>
            <a:ext cx="1560292" cy="2206404"/>
          </a:xfrm>
          <a:prstGeom prst="rect">
            <a:avLst/>
          </a:prstGeom>
        </p:spPr>
      </p:pic>
      <p:sp>
        <p:nvSpPr>
          <p:cNvPr id="13" name="TextBox 12">
            <a:extLst>
              <a:ext uri="{FF2B5EF4-FFF2-40B4-BE49-F238E27FC236}">
                <a16:creationId xmlns:a16="http://schemas.microsoft.com/office/drawing/2014/main" id="{14D68060-219C-B34D-875E-8C6845D75C63}"/>
              </a:ext>
            </a:extLst>
          </p:cNvPr>
          <p:cNvSpPr txBox="1"/>
          <p:nvPr/>
        </p:nvSpPr>
        <p:spPr>
          <a:xfrm>
            <a:off x="9724292" y="2576146"/>
            <a:ext cx="2110154" cy="1477328"/>
          </a:xfrm>
          <a:prstGeom prst="rect">
            <a:avLst/>
          </a:prstGeom>
          <a:noFill/>
        </p:spPr>
        <p:txBody>
          <a:bodyPr wrap="square" rtlCol="0">
            <a:spAutoFit/>
          </a:bodyPr>
          <a:lstStyle/>
          <a:p>
            <a:pPr algn="just"/>
            <a:r>
              <a:rPr lang="en-GB" dirty="0"/>
              <a:t>In </a:t>
            </a:r>
            <a:r>
              <a:rPr lang="en-GB" dirty="0" err="1"/>
              <a:t>diesem</a:t>
            </a:r>
            <a:r>
              <a:rPr lang="en-GB" dirty="0"/>
              <a:t> </a:t>
            </a:r>
            <a:r>
              <a:rPr lang="en-GB" dirty="0" err="1"/>
              <a:t>Hörbuch</a:t>
            </a:r>
            <a:r>
              <a:rPr lang="en-GB" dirty="0"/>
              <a:t> </a:t>
            </a:r>
            <a:r>
              <a:rPr lang="en-GB" dirty="0" err="1"/>
              <a:t>erfahren</a:t>
            </a:r>
            <a:r>
              <a:rPr lang="en-GB" dirty="0"/>
              <a:t> Sie </a:t>
            </a:r>
            <a:r>
              <a:rPr lang="en-GB" dirty="0" err="1"/>
              <a:t>mehr</a:t>
            </a:r>
            <a:r>
              <a:rPr lang="en-GB" dirty="0"/>
              <a:t> </a:t>
            </a:r>
            <a:r>
              <a:rPr lang="en-GB" dirty="0" err="1"/>
              <a:t>über</a:t>
            </a:r>
            <a:r>
              <a:rPr lang="en-GB" dirty="0"/>
              <a:t> Mythen und </a:t>
            </a:r>
            <a:r>
              <a:rPr lang="en-GB" dirty="0" err="1"/>
              <a:t>Missverständnisse</a:t>
            </a:r>
            <a:r>
              <a:rPr lang="en-GB" dirty="0"/>
              <a:t> der </a:t>
            </a:r>
            <a:r>
              <a:rPr lang="en-GB" dirty="0" err="1"/>
              <a:t>Selbstfürsorge</a:t>
            </a:r>
            <a:endParaRPr lang="en-GB" dirty="0"/>
          </a:p>
        </p:txBody>
      </p:sp>
      <p:pic>
        <p:nvPicPr>
          <p:cNvPr id="5" name="selfcare 2.8">
            <a:hlinkClick r:id="" action="ppaction://media"/>
            <a:extLst>
              <a:ext uri="{FF2B5EF4-FFF2-40B4-BE49-F238E27FC236}">
                <a16:creationId xmlns:a16="http://schemas.microsoft.com/office/drawing/2014/main" id="{1AAD7FC6-6786-494F-BA0E-D0AB94BEE889}"/>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361563" y="4389772"/>
            <a:ext cx="487363" cy="487363"/>
          </a:xfrm>
          <a:prstGeom prst="ellipse">
            <a:avLst/>
          </a:prstGeom>
          <a:ln>
            <a:noFill/>
          </a:ln>
          <a:effectLst>
            <a:softEdge rad="112500"/>
          </a:effectLst>
        </p:spPr>
      </p:pic>
    </p:spTree>
    <p:extLst>
      <p:ext uri="{BB962C8B-B14F-4D97-AF65-F5344CB8AC3E}">
        <p14:creationId xmlns:p14="http://schemas.microsoft.com/office/powerpoint/2010/main" val="3178054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6293938" y="3151829"/>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123983" y="4018273"/>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4010116" y="3180677"/>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1087302" y="4148796"/>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847529" y="3180677"/>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123983" y="3011416"/>
            <a:ext cx="2345959" cy="888436"/>
          </a:xfrm>
          <a:prstGeom prst="rect">
            <a:avLst/>
          </a:prstGeom>
        </p:spPr>
      </p:pic>
    </p:spTree>
    <p:extLst>
      <p:ext uri="{BB962C8B-B14F-4D97-AF65-F5344CB8AC3E}">
        <p14:creationId xmlns:p14="http://schemas.microsoft.com/office/powerpoint/2010/main" val="79497281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2036</TotalTime>
  <Words>571</Words>
  <Application>Microsoft Office PowerPoint</Application>
  <PresentationFormat>Widescreen</PresentationFormat>
  <Paragraphs>21</Paragraphs>
  <Slides>9</Slides>
  <Notes>0</Notes>
  <HiddenSlides>0</HiddenSlides>
  <MMClips>8</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admin</cp:lastModifiedBy>
  <cp:revision>29</cp:revision>
  <dcterms:created xsi:type="dcterms:W3CDTF">2020-10-05T11:11:44Z</dcterms:created>
  <dcterms:modified xsi:type="dcterms:W3CDTF">2022-03-16T11:56:08Z</dcterms:modified>
</cp:coreProperties>
</file>