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4"/>
  </p:handoutMasterIdLst>
  <p:sldIdLst>
    <p:sldId id="256" r:id="rId2"/>
    <p:sldId id="257" r:id="rId3"/>
    <p:sldId id="266" r:id="rId4"/>
    <p:sldId id="267" r:id="rId5"/>
    <p:sldId id="268" r:id="rId6"/>
    <p:sldId id="269" r:id="rId7"/>
    <p:sldId id="270" r:id="rId8"/>
    <p:sldId id="271" r:id="rId9"/>
    <p:sldId id="272" r:id="rId10"/>
    <p:sldId id="273" r:id="rId11"/>
    <p:sldId id="27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7" d="100"/>
          <a:sy n="87" d="100"/>
        </p:scale>
        <p:origin x="710"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16/03/2022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5B8A9382-B24A-4F05-956E-BBCDF6B69979}"/>
              </a:ext>
            </a:extLst>
          </p:cNvPr>
          <p:cNvSpPr txBox="1"/>
          <p:nvPr/>
        </p:nvSpPr>
        <p:spPr>
          <a:xfrm>
            <a:off x="5952392" y="3851031"/>
            <a:ext cx="4195460" cy="369332"/>
          </a:xfrm>
          <a:prstGeom prst="rect">
            <a:avLst/>
          </a:prstGeom>
          <a:noFill/>
        </p:spPr>
        <p:txBody>
          <a:bodyPr wrap="square" rtlCol="0">
            <a:spAutoFit/>
          </a:bodyPr>
          <a:lstStyle/>
          <a:p>
            <a:r>
              <a:rPr lang="lt-LT" dirty="0" err="1"/>
              <a:t>Hörbuch</a:t>
            </a:r>
            <a:r>
              <a:rPr lang="lt-LT" dirty="0"/>
              <a:t>: </a:t>
            </a:r>
            <a:r>
              <a:rPr lang="lt-LT" b="1" dirty="0" err="1"/>
              <a:t>Emotionales</a:t>
            </a:r>
            <a:r>
              <a:rPr lang="lt-LT" b="1" dirty="0"/>
              <a:t> </a:t>
            </a:r>
            <a:r>
              <a:rPr lang="lt-LT" b="1" dirty="0" err="1"/>
              <a:t>Wohlbefinden</a:t>
            </a:r>
            <a:r>
              <a:rPr lang="lt-LT" b="1" dirty="0"/>
              <a:t> </a:t>
            </a:r>
            <a:endParaRPr lang="en-GB" b="1" dirty="0"/>
          </a:p>
        </p:txBody>
      </p:sp>
      <p:pic>
        <p:nvPicPr>
          <p:cNvPr id="4" name="wellbeing1">
            <a:hlinkClick r:id="" action="ppaction://media"/>
            <a:extLst>
              <a:ext uri="{FF2B5EF4-FFF2-40B4-BE49-F238E27FC236}">
                <a16:creationId xmlns:a16="http://schemas.microsoft.com/office/drawing/2014/main" id="{7C782CC6-F9A1-4791-BAA2-17B6A6E8E1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934807" y="4380279"/>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n-GB" dirty="0"/>
              <a:t>Die </a:t>
            </a:r>
            <a:r>
              <a:rPr lang="en-GB" dirty="0" err="1"/>
              <a:t>erste</a:t>
            </a:r>
            <a:r>
              <a:rPr lang="en-GB" dirty="0"/>
              <a:t> </a:t>
            </a:r>
            <a:r>
              <a:rPr lang="en-GB" dirty="0" err="1"/>
              <a:t>Perspektive</a:t>
            </a:r>
            <a:r>
              <a:rPr lang="en-GB" dirty="0"/>
              <a:t> </a:t>
            </a:r>
            <a:r>
              <a:rPr lang="en-GB" dirty="0" err="1"/>
              <a:t>betont</a:t>
            </a:r>
            <a:r>
              <a:rPr lang="en-GB" dirty="0"/>
              <a:t> das </a:t>
            </a:r>
            <a:r>
              <a:rPr lang="en-GB" dirty="0" err="1"/>
              <a:t>selektive</a:t>
            </a:r>
            <a:r>
              <a:rPr lang="en-GB" dirty="0"/>
              <a:t> Engagement </a:t>
            </a:r>
            <a:r>
              <a:rPr lang="en-GB" dirty="0" err="1"/>
              <a:t>älterer</a:t>
            </a:r>
            <a:r>
              <a:rPr lang="en-GB" dirty="0"/>
              <a:t> </a:t>
            </a:r>
            <a:r>
              <a:rPr lang="en-GB" dirty="0" err="1"/>
              <a:t>Erwachsener</a:t>
            </a:r>
            <a:r>
              <a:rPr lang="en-GB" dirty="0"/>
              <a:t> </a:t>
            </a:r>
            <a:r>
              <a:rPr lang="en-GB" dirty="0" err="1"/>
              <a:t>für</a:t>
            </a:r>
            <a:r>
              <a:rPr lang="en-GB" dirty="0"/>
              <a:t> </a:t>
            </a:r>
            <a:r>
              <a:rPr lang="en-GB" dirty="0" err="1"/>
              <a:t>andere</a:t>
            </a:r>
            <a:r>
              <a:rPr lang="en-GB" dirty="0"/>
              <a:t> Menschen </a:t>
            </a:r>
            <a:r>
              <a:rPr lang="en-GB" dirty="0" err="1"/>
              <a:t>als</a:t>
            </a:r>
            <a:r>
              <a:rPr lang="en-GB" dirty="0"/>
              <a:t> Mittel </a:t>
            </a:r>
            <a:r>
              <a:rPr lang="en-GB" dirty="0" err="1"/>
              <a:t>zur</a:t>
            </a:r>
            <a:r>
              <a:rPr lang="en-GB" dirty="0"/>
              <a:t> </a:t>
            </a:r>
            <a:r>
              <a:rPr lang="en-GB" dirty="0" err="1"/>
              <a:t>Beschränkung</a:t>
            </a:r>
            <a:r>
              <a:rPr lang="en-GB" dirty="0"/>
              <a:t> </a:t>
            </a:r>
            <a:r>
              <a:rPr lang="en-GB" dirty="0" err="1"/>
              <a:t>ihrer</a:t>
            </a:r>
            <a:r>
              <a:rPr lang="en-GB" dirty="0"/>
              <a:t> </a:t>
            </a:r>
            <a:r>
              <a:rPr lang="en-GB" dirty="0" err="1"/>
              <a:t>sozialen</a:t>
            </a:r>
            <a:r>
              <a:rPr lang="en-GB" dirty="0"/>
              <a:t> </a:t>
            </a:r>
            <a:r>
              <a:rPr lang="en-GB" dirty="0" err="1"/>
              <a:t>Kontakte</a:t>
            </a:r>
            <a:r>
              <a:rPr lang="en-GB" dirty="0"/>
              <a:t> auf </a:t>
            </a:r>
            <a:r>
              <a:rPr lang="en-GB" dirty="0" err="1"/>
              <a:t>diejenigen</a:t>
            </a:r>
            <a:r>
              <a:rPr lang="en-GB" dirty="0"/>
              <a:t>, die am </a:t>
            </a:r>
            <a:r>
              <a:rPr lang="en-GB" dirty="0" err="1"/>
              <a:t>meisten</a:t>
            </a:r>
            <a:r>
              <a:rPr lang="en-GB" dirty="0"/>
              <a:t> </a:t>
            </a:r>
            <a:r>
              <a:rPr lang="en-GB" dirty="0" err="1"/>
              <a:t>Unterstützung</a:t>
            </a:r>
            <a:r>
              <a:rPr lang="en-GB" dirty="0"/>
              <a:t> und </a:t>
            </a:r>
            <a:r>
              <a:rPr lang="en-GB" dirty="0" err="1"/>
              <a:t>emotionale</a:t>
            </a:r>
            <a:r>
              <a:rPr lang="en-GB" dirty="0"/>
              <a:t> </a:t>
            </a:r>
            <a:r>
              <a:rPr lang="en-GB" dirty="0" err="1"/>
              <a:t>Belohnung</a:t>
            </a:r>
            <a:r>
              <a:rPr lang="en-GB" dirty="0"/>
              <a:t> </a:t>
            </a:r>
            <a:r>
              <a:rPr lang="en-GB" dirty="0" err="1"/>
              <a:t>bieten</a:t>
            </a:r>
            <a:r>
              <a:rPr lang="en-GB" dirty="0"/>
              <a:t>. Die </a:t>
            </a:r>
            <a:r>
              <a:rPr lang="en-GB" dirty="0" err="1"/>
              <a:t>zweite</a:t>
            </a:r>
            <a:r>
              <a:rPr lang="en-GB" dirty="0"/>
              <a:t> </a:t>
            </a:r>
            <a:r>
              <a:rPr lang="en-GB" dirty="0" err="1"/>
              <a:t>Perspektive</a:t>
            </a:r>
            <a:r>
              <a:rPr lang="en-GB" dirty="0"/>
              <a:t> </a:t>
            </a:r>
            <a:r>
              <a:rPr lang="en-GB" dirty="0" err="1"/>
              <a:t>betont</a:t>
            </a:r>
            <a:r>
              <a:rPr lang="en-GB" dirty="0"/>
              <a:t> die </a:t>
            </a:r>
            <a:r>
              <a:rPr lang="en-GB" dirty="0" err="1"/>
              <a:t>Bemühungen</a:t>
            </a:r>
            <a:r>
              <a:rPr lang="en-GB" dirty="0"/>
              <a:t> </a:t>
            </a:r>
            <a:r>
              <a:rPr lang="en-GB" dirty="0" err="1"/>
              <a:t>älterer</a:t>
            </a:r>
            <a:r>
              <a:rPr lang="en-GB" dirty="0"/>
              <a:t> </a:t>
            </a:r>
            <a:r>
              <a:rPr lang="en-GB" dirty="0" err="1"/>
              <a:t>Erwachsener</a:t>
            </a:r>
            <a:r>
              <a:rPr lang="en-GB" dirty="0"/>
              <a:t>, </a:t>
            </a:r>
            <a:r>
              <a:rPr lang="en-GB" dirty="0" err="1"/>
              <a:t>Spannungen</a:t>
            </a:r>
            <a:r>
              <a:rPr lang="en-GB" dirty="0"/>
              <a:t> und </a:t>
            </a:r>
            <a:r>
              <a:rPr lang="en-GB" dirty="0" err="1"/>
              <a:t>Meinungsverschiedenheiten</a:t>
            </a:r>
            <a:r>
              <a:rPr lang="en-GB" dirty="0"/>
              <a:t> </a:t>
            </a:r>
            <a:r>
              <a:rPr lang="en-GB" dirty="0" err="1"/>
              <a:t>zu</a:t>
            </a:r>
            <a:r>
              <a:rPr lang="en-GB" dirty="0"/>
              <a:t> </a:t>
            </a:r>
            <a:r>
              <a:rPr lang="en-GB" dirty="0" err="1"/>
              <a:t>vermeiden</a:t>
            </a:r>
            <a:r>
              <a:rPr lang="en-GB" dirty="0"/>
              <a:t> </a:t>
            </a:r>
            <a:r>
              <a:rPr lang="en-GB" dirty="0" err="1"/>
              <a:t>oder</a:t>
            </a:r>
            <a:r>
              <a:rPr lang="en-GB" dirty="0"/>
              <a:t> </a:t>
            </a:r>
            <a:r>
              <a:rPr lang="en-GB" dirty="0" err="1"/>
              <a:t>zu</a:t>
            </a:r>
            <a:r>
              <a:rPr lang="en-GB" dirty="0"/>
              <a:t> </a:t>
            </a:r>
            <a:r>
              <a:rPr lang="en-GB" dirty="0" err="1"/>
              <a:t>lösen</a:t>
            </a:r>
            <a:r>
              <a:rPr lang="en-GB" dirty="0"/>
              <a:t>, die in </a:t>
            </a:r>
            <a:r>
              <a:rPr lang="en-GB" dirty="0" err="1"/>
              <a:t>ihren</a:t>
            </a:r>
            <a:r>
              <a:rPr lang="en-GB" dirty="0"/>
              <a:t> </a:t>
            </a:r>
            <a:r>
              <a:rPr lang="en-GB" dirty="0" err="1"/>
              <a:t>Beziehungen</a:t>
            </a:r>
            <a:r>
              <a:rPr lang="en-GB" dirty="0"/>
              <a:t> </a:t>
            </a:r>
            <a:r>
              <a:rPr lang="en-GB" dirty="0" err="1"/>
              <a:t>zu</a:t>
            </a:r>
            <a:r>
              <a:rPr lang="en-GB" dirty="0"/>
              <a:t> </a:t>
            </a:r>
            <a:r>
              <a:rPr lang="en-GB" dirty="0" err="1"/>
              <a:t>Mitgliedern</a:t>
            </a:r>
            <a:r>
              <a:rPr lang="en-GB" dirty="0"/>
              <a:t> des </a:t>
            </a:r>
            <a:r>
              <a:rPr lang="en-GB" dirty="0" err="1"/>
              <a:t>sozialen</a:t>
            </a:r>
            <a:r>
              <a:rPr lang="en-GB" dirty="0"/>
              <a:t> </a:t>
            </a:r>
            <a:r>
              <a:rPr lang="en-GB" dirty="0" err="1"/>
              <a:t>Netzwerks</a:t>
            </a:r>
            <a:r>
              <a:rPr lang="en-GB" dirty="0"/>
              <a:t> </a:t>
            </a:r>
            <a:r>
              <a:rPr lang="en-GB" dirty="0" err="1"/>
              <a:t>entstehen</a:t>
            </a:r>
            <a:r>
              <a:rPr lang="en-GB" dirty="0"/>
              <a:t>.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10">
            <a:hlinkClick r:id="" action="ppaction://media"/>
            <a:extLst>
              <a:ext uri="{FF2B5EF4-FFF2-40B4-BE49-F238E27FC236}">
                <a16:creationId xmlns:a16="http://schemas.microsoft.com/office/drawing/2014/main" id="{B81468D4-E508-4897-95DE-B66CB7827F3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4859795"/>
            <a:ext cx="487363" cy="487363"/>
          </a:xfrm>
          <a:prstGeom prst="ellipse">
            <a:avLst/>
          </a:prstGeom>
          <a:ln>
            <a:noFill/>
          </a:ln>
          <a:effectLst>
            <a:softEdge rad="112500"/>
          </a:effectLst>
        </p:spPr>
      </p:pic>
    </p:spTree>
    <p:extLst>
      <p:ext uri="{BB962C8B-B14F-4D97-AF65-F5344CB8AC3E}">
        <p14:creationId xmlns:p14="http://schemas.microsoft.com/office/powerpoint/2010/main" val="283034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n-GB" dirty="0"/>
              <a:t>Eine </a:t>
            </a:r>
            <a:r>
              <a:rPr lang="en-GB" dirty="0" err="1"/>
              <a:t>dritte</a:t>
            </a:r>
            <a:r>
              <a:rPr lang="en-GB" dirty="0"/>
              <a:t> </a:t>
            </a:r>
            <a:r>
              <a:rPr lang="en-GB" dirty="0" err="1"/>
              <a:t>Perspektive</a:t>
            </a:r>
            <a:r>
              <a:rPr lang="en-GB" dirty="0"/>
              <a:t> </a:t>
            </a:r>
            <a:r>
              <a:rPr lang="en-GB" dirty="0" err="1"/>
              <a:t>betont</a:t>
            </a:r>
            <a:r>
              <a:rPr lang="en-GB" dirty="0"/>
              <a:t> die </a:t>
            </a:r>
            <a:r>
              <a:rPr lang="en-GB" dirty="0" err="1"/>
              <a:t>Bemühungen</a:t>
            </a:r>
            <a:r>
              <a:rPr lang="en-GB" dirty="0"/>
              <a:t> </a:t>
            </a:r>
            <a:r>
              <a:rPr lang="en-GB" dirty="0" err="1"/>
              <a:t>älterer</a:t>
            </a:r>
            <a:r>
              <a:rPr lang="en-GB" dirty="0"/>
              <a:t> </a:t>
            </a:r>
            <a:r>
              <a:rPr lang="en-GB" dirty="0" err="1"/>
              <a:t>Erwachsener</a:t>
            </a:r>
            <a:r>
              <a:rPr lang="en-GB" dirty="0"/>
              <a:t>, </a:t>
            </a:r>
            <a:r>
              <a:rPr lang="en-GB" dirty="0" err="1"/>
              <a:t>nach</a:t>
            </a:r>
            <a:r>
              <a:rPr lang="en-GB" dirty="0"/>
              <a:t> </a:t>
            </a:r>
            <a:r>
              <a:rPr lang="en-GB" dirty="0" err="1"/>
              <a:t>dem</a:t>
            </a:r>
            <a:r>
              <a:rPr lang="en-GB" dirty="0"/>
              <a:t> </a:t>
            </a:r>
            <a:r>
              <a:rPr lang="en-GB" dirty="0" err="1"/>
              <a:t>Verlust</a:t>
            </a:r>
            <a:r>
              <a:rPr lang="en-GB" dirty="0"/>
              <a:t> </a:t>
            </a:r>
            <a:r>
              <a:rPr lang="en-GB" dirty="0" err="1"/>
              <a:t>oder</a:t>
            </a:r>
            <a:r>
              <a:rPr lang="en-GB" dirty="0"/>
              <a:t> der </a:t>
            </a:r>
            <a:r>
              <a:rPr lang="en-GB" dirty="0" err="1"/>
              <a:t>Unterbrechung</a:t>
            </a:r>
            <a:r>
              <a:rPr lang="en-GB" dirty="0"/>
              <a:t> </a:t>
            </a:r>
            <a:r>
              <a:rPr lang="en-GB" dirty="0" err="1"/>
              <a:t>wichtiger</a:t>
            </a:r>
            <a:r>
              <a:rPr lang="en-GB" dirty="0"/>
              <a:t> </a:t>
            </a:r>
            <a:r>
              <a:rPr lang="en-GB" dirty="0" err="1"/>
              <a:t>sozialer</a:t>
            </a:r>
            <a:r>
              <a:rPr lang="en-GB" dirty="0"/>
              <a:t> </a:t>
            </a:r>
            <a:r>
              <a:rPr lang="en-GB" dirty="0" err="1"/>
              <a:t>Beziehungen</a:t>
            </a:r>
            <a:r>
              <a:rPr lang="en-GB" dirty="0"/>
              <a:t> </a:t>
            </a:r>
            <a:r>
              <a:rPr lang="en-GB" dirty="0" err="1"/>
              <a:t>Unterstützung</a:t>
            </a:r>
            <a:r>
              <a:rPr lang="en-GB" dirty="0"/>
              <a:t> und </a:t>
            </a:r>
            <a:r>
              <a:rPr lang="en-GB" dirty="0" err="1"/>
              <a:t>Begleitung</a:t>
            </a:r>
            <a:r>
              <a:rPr lang="en-GB" dirty="0"/>
              <a:t> </a:t>
            </a:r>
            <a:r>
              <a:rPr lang="en-GB" dirty="0" err="1"/>
              <a:t>aus</a:t>
            </a:r>
            <a:r>
              <a:rPr lang="en-GB" dirty="0"/>
              <a:t> </a:t>
            </a:r>
            <a:r>
              <a:rPr lang="en-GB" dirty="0" err="1"/>
              <a:t>alternativen</a:t>
            </a:r>
            <a:r>
              <a:rPr lang="en-GB" dirty="0"/>
              <a:t> </a:t>
            </a:r>
            <a:r>
              <a:rPr lang="en-GB" dirty="0" err="1"/>
              <a:t>Quellen</a:t>
            </a:r>
            <a:r>
              <a:rPr lang="en-GB" dirty="0"/>
              <a:t> </a:t>
            </a:r>
            <a:r>
              <a:rPr lang="en-GB" dirty="0" err="1"/>
              <a:t>zu</a:t>
            </a:r>
            <a:r>
              <a:rPr lang="en-GB" dirty="0"/>
              <a:t> </a:t>
            </a:r>
            <a:r>
              <a:rPr lang="en-GB" dirty="0" err="1"/>
              <a:t>erhalten</a:t>
            </a:r>
            <a:r>
              <a:rPr lang="en-GB" dirty="0"/>
              <a:t>. </a:t>
            </a:r>
            <a:r>
              <a:rPr lang="en-GB" dirty="0" err="1"/>
              <a:t>Wir</a:t>
            </a:r>
            <a:r>
              <a:rPr lang="en-GB" dirty="0"/>
              <a:t> </a:t>
            </a:r>
            <a:r>
              <a:rPr lang="en-GB" dirty="0" err="1"/>
              <a:t>schließen</a:t>
            </a:r>
            <a:r>
              <a:rPr lang="en-GB" dirty="0"/>
              <a:t> </a:t>
            </a:r>
            <a:r>
              <a:rPr lang="en-GB" dirty="0" err="1"/>
              <a:t>mit</a:t>
            </a:r>
            <a:r>
              <a:rPr lang="en-GB" dirty="0"/>
              <a:t> </a:t>
            </a:r>
            <a:r>
              <a:rPr lang="en-GB" dirty="0" err="1"/>
              <a:t>Vorschlägen</a:t>
            </a:r>
            <a:r>
              <a:rPr lang="en-GB" dirty="0"/>
              <a:t> für die </a:t>
            </a:r>
            <a:r>
              <a:rPr lang="en-GB" dirty="0" err="1"/>
              <a:t>weitere</a:t>
            </a:r>
            <a:r>
              <a:rPr lang="en-GB" dirty="0"/>
              <a:t> </a:t>
            </a:r>
            <a:r>
              <a:rPr lang="en-GB" dirty="0" err="1"/>
              <a:t>Forschung</a:t>
            </a:r>
            <a:r>
              <a:rPr lang="en-GB" dirty="0"/>
              <a:t> </a:t>
            </a:r>
            <a:r>
              <a:rPr lang="en-GB" dirty="0" err="1"/>
              <a:t>über</a:t>
            </a:r>
            <a:r>
              <a:rPr lang="en-GB" dirty="0"/>
              <a:t> die Art und </a:t>
            </a:r>
            <a:r>
              <a:rPr lang="en-GB" dirty="0" err="1"/>
              <a:t>Wirksamkeit</a:t>
            </a:r>
            <a:r>
              <a:rPr lang="en-GB" dirty="0"/>
              <a:t> der </a:t>
            </a:r>
            <a:r>
              <a:rPr lang="en-GB" dirty="0" err="1"/>
              <a:t>Bemühungen</a:t>
            </a:r>
            <a:r>
              <a:rPr lang="en-GB" dirty="0"/>
              <a:t> </a:t>
            </a:r>
            <a:r>
              <a:rPr lang="en-GB" dirty="0" err="1"/>
              <a:t>älterer</a:t>
            </a:r>
            <a:r>
              <a:rPr lang="en-GB" dirty="0"/>
              <a:t> </a:t>
            </a:r>
            <a:r>
              <a:rPr lang="en-GB" dirty="0" err="1"/>
              <a:t>Erwachsener</a:t>
            </a:r>
            <a:r>
              <a:rPr lang="en-GB" dirty="0"/>
              <a:t>, </a:t>
            </a:r>
            <a:r>
              <a:rPr lang="en-GB" dirty="0" err="1"/>
              <a:t>ihre</a:t>
            </a:r>
            <a:r>
              <a:rPr lang="en-GB" dirty="0"/>
              <a:t> </a:t>
            </a:r>
            <a:r>
              <a:rPr lang="en-GB" dirty="0" err="1"/>
              <a:t>sozialen</a:t>
            </a:r>
            <a:r>
              <a:rPr lang="en-GB" dirty="0"/>
              <a:t> </a:t>
            </a:r>
            <a:r>
              <a:rPr lang="en-GB" dirty="0" err="1"/>
              <a:t>Beziehungen</a:t>
            </a:r>
            <a:r>
              <a:rPr lang="en-GB" dirty="0"/>
              <a:t> </a:t>
            </a:r>
            <a:r>
              <a:rPr lang="en-GB" dirty="0" err="1"/>
              <a:t>zu</a:t>
            </a:r>
            <a:r>
              <a:rPr lang="en-GB" dirty="0"/>
              <a:t> </a:t>
            </a:r>
            <a:r>
              <a:rPr lang="en-GB" dirty="0" err="1"/>
              <a:t>optimieren</a:t>
            </a:r>
            <a:r>
              <a:rPr lang="en-GB" dirty="0"/>
              <a:t>.</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11">
            <a:hlinkClick r:id="" action="ppaction://media"/>
            <a:extLst>
              <a:ext uri="{FF2B5EF4-FFF2-40B4-BE49-F238E27FC236}">
                <a16:creationId xmlns:a16="http://schemas.microsoft.com/office/drawing/2014/main" id="{C74EDD88-24CB-40CF-8EAA-9BE730E8FE3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4747739"/>
            <a:ext cx="487363" cy="487363"/>
          </a:xfrm>
          <a:prstGeom prst="ellipse">
            <a:avLst/>
          </a:prstGeom>
          <a:ln>
            <a:noFill/>
          </a:ln>
          <a:effectLst>
            <a:softEdge rad="112500"/>
          </a:effectLst>
        </p:spPr>
      </p:pic>
    </p:spTree>
    <p:extLst>
      <p:ext uri="{BB962C8B-B14F-4D97-AF65-F5344CB8AC3E}">
        <p14:creationId xmlns:p14="http://schemas.microsoft.com/office/powerpoint/2010/main" val="352887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3052298" y="2739895"/>
            <a:ext cx="5907063" cy="2031325"/>
          </a:xfrm>
          <a:prstGeom prst="rect">
            <a:avLst/>
          </a:prstGeom>
          <a:noFill/>
        </p:spPr>
        <p:txBody>
          <a:bodyPr wrap="square" rtlCol="0">
            <a:spAutoFit/>
          </a:bodyPr>
          <a:lstStyle/>
          <a:p>
            <a:pPr algn="just"/>
            <a:r>
              <a:rPr lang="en-GB" dirty="0"/>
              <a:t>Auch die </a:t>
            </a:r>
            <a:r>
              <a:rPr lang="en-GB" dirty="0" err="1"/>
              <a:t>Beziehungen</a:t>
            </a:r>
            <a:r>
              <a:rPr lang="en-GB" dirty="0"/>
              <a:t> in der </a:t>
            </a:r>
            <a:r>
              <a:rPr lang="en-GB" dirty="0" err="1"/>
              <a:t>Familie</a:t>
            </a:r>
            <a:r>
              <a:rPr lang="en-GB" dirty="0"/>
              <a:t> </a:t>
            </a:r>
            <a:r>
              <a:rPr lang="en-GB" dirty="0" err="1"/>
              <a:t>tragen</a:t>
            </a:r>
            <a:r>
              <a:rPr lang="en-GB" dirty="0"/>
              <a:t> </a:t>
            </a:r>
            <a:r>
              <a:rPr lang="en-GB" dirty="0" err="1"/>
              <a:t>zum</a:t>
            </a:r>
            <a:r>
              <a:rPr lang="en-GB" dirty="0"/>
              <a:t> </a:t>
            </a:r>
            <a:r>
              <a:rPr lang="en-GB" dirty="0" err="1"/>
              <a:t>emotionalen</a:t>
            </a:r>
            <a:r>
              <a:rPr lang="en-GB" dirty="0"/>
              <a:t> </a:t>
            </a:r>
            <a:r>
              <a:rPr lang="en-GB" dirty="0" err="1"/>
              <a:t>Wohlbefinden</a:t>
            </a:r>
            <a:r>
              <a:rPr lang="en-GB" dirty="0"/>
              <a:t> und </a:t>
            </a:r>
            <a:r>
              <a:rPr lang="en-GB" dirty="0" err="1"/>
              <a:t>zur</a:t>
            </a:r>
            <a:r>
              <a:rPr lang="en-GB" dirty="0"/>
              <a:t> </a:t>
            </a:r>
            <a:r>
              <a:rPr lang="en-GB" dirty="0" err="1"/>
              <a:t>Lebensqualität</a:t>
            </a:r>
            <a:r>
              <a:rPr lang="en-GB" dirty="0"/>
              <a:t> </a:t>
            </a:r>
            <a:r>
              <a:rPr lang="en-GB" dirty="0" err="1"/>
              <a:t>bei</a:t>
            </a:r>
            <a:r>
              <a:rPr lang="en-GB" dirty="0"/>
              <a:t>. </a:t>
            </a:r>
            <a:r>
              <a:rPr lang="en-GB" dirty="0" err="1"/>
              <a:t>Beispielsweise</a:t>
            </a:r>
            <a:r>
              <a:rPr lang="en-GB" dirty="0"/>
              <a:t> </a:t>
            </a:r>
            <a:r>
              <a:rPr lang="en-GB" dirty="0" err="1"/>
              <a:t>beeinflussen</a:t>
            </a:r>
            <a:r>
              <a:rPr lang="en-GB" dirty="0"/>
              <a:t> </a:t>
            </a:r>
            <a:r>
              <a:rPr lang="en-GB" dirty="0" err="1"/>
              <a:t>enge</a:t>
            </a:r>
            <a:r>
              <a:rPr lang="en-GB" dirty="0"/>
              <a:t> </a:t>
            </a:r>
            <a:r>
              <a:rPr lang="en-GB" dirty="0" err="1"/>
              <a:t>Beziehungen</a:t>
            </a:r>
            <a:r>
              <a:rPr lang="en-GB" dirty="0"/>
              <a:t> positive </a:t>
            </a:r>
            <a:r>
              <a:rPr lang="en-GB" dirty="0" err="1"/>
              <a:t>Gefühle</a:t>
            </a:r>
            <a:r>
              <a:rPr lang="en-GB" dirty="0"/>
              <a:t>, </a:t>
            </a:r>
            <a:r>
              <a:rPr lang="en-GB" dirty="0" err="1"/>
              <a:t>indem</a:t>
            </a:r>
            <a:r>
              <a:rPr lang="en-GB" dirty="0"/>
              <a:t> </a:t>
            </a:r>
            <a:r>
              <a:rPr lang="en-GB" dirty="0" err="1"/>
              <a:t>sie</a:t>
            </a:r>
            <a:r>
              <a:rPr lang="en-GB" dirty="0"/>
              <a:t> </a:t>
            </a:r>
            <a:r>
              <a:rPr lang="en-GB" dirty="0" err="1"/>
              <a:t>als</a:t>
            </a:r>
            <a:r>
              <a:rPr lang="en-GB" dirty="0"/>
              <a:t> Quelle </a:t>
            </a:r>
            <a:r>
              <a:rPr lang="en-GB" dirty="0" err="1"/>
              <a:t>angenehmer</a:t>
            </a:r>
            <a:r>
              <a:rPr lang="en-GB" dirty="0"/>
              <a:t> </a:t>
            </a:r>
            <a:r>
              <a:rPr lang="en-GB" dirty="0" err="1"/>
              <a:t>sozialer</a:t>
            </a:r>
            <a:r>
              <a:rPr lang="en-GB" dirty="0"/>
              <a:t> </a:t>
            </a:r>
            <a:r>
              <a:rPr lang="en-GB" dirty="0" err="1"/>
              <a:t>Interaktion</a:t>
            </a:r>
            <a:r>
              <a:rPr lang="en-GB" dirty="0"/>
              <a:t> und </a:t>
            </a:r>
            <a:r>
              <a:rPr lang="en-GB" dirty="0" err="1"/>
              <a:t>Begleitung</a:t>
            </a:r>
            <a:r>
              <a:rPr lang="en-GB" dirty="0"/>
              <a:t> </a:t>
            </a:r>
            <a:r>
              <a:rPr lang="en-GB" dirty="0" err="1"/>
              <a:t>dienen</a:t>
            </a:r>
            <a:r>
              <a:rPr lang="en-GB" dirty="0"/>
              <a:t>. Die </a:t>
            </a:r>
            <a:r>
              <a:rPr lang="en-GB" dirty="0" err="1"/>
              <a:t>Forschung</a:t>
            </a:r>
            <a:r>
              <a:rPr lang="en-GB" dirty="0"/>
              <a:t> </a:t>
            </a:r>
            <a:r>
              <a:rPr lang="en-GB" dirty="0" err="1"/>
              <a:t>zum</a:t>
            </a:r>
            <a:r>
              <a:rPr lang="en-GB" dirty="0"/>
              <a:t> </a:t>
            </a:r>
            <a:r>
              <a:rPr lang="en-GB" dirty="0" err="1"/>
              <a:t>subjektiven</a:t>
            </a:r>
            <a:r>
              <a:rPr lang="en-GB" dirty="0"/>
              <a:t> </a:t>
            </a:r>
            <a:r>
              <a:rPr lang="en-GB" dirty="0" err="1"/>
              <a:t>Wohlbefinden</a:t>
            </a:r>
            <a:r>
              <a:rPr lang="en-GB" dirty="0"/>
              <a:t> </a:t>
            </a:r>
            <a:r>
              <a:rPr lang="en-GB" dirty="0" err="1"/>
              <a:t>bestätigt</a:t>
            </a:r>
            <a:r>
              <a:rPr lang="en-GB" dirty="0"/>
              <a:t> </a:t>
            </a:r>
            <a:r>
              <a:rPr lang="en-GB" dirty="0" err="1"/>
              <a:t>zudem</a:t>
            </a:r>
            <a:r>
              <a:rPr lang="en-GB" dirty="0"/>
              <a:t>, </a:t>
            </a:r>
            <a:r>
              <a:rPr lang="en-GB" dirty="0" err="1"/>
              <a:t>dass</a:t>
            </a:r>
            <a:r>
              <a:rPr lang="en-GB" dirty="0"/>
              <a:t> </a:t>
            </a:r>
            <a:r>
              <a:rPr lang="en-GB" dirty="0" err="1"/>
              <a:t>enge</a:t>
            </a:r>
            <a:r>
              <a:rPr lang="en-GB" dirty="0"/>
              <a:t> </a:t>
            </a:r>
            <a:r>
              <a:rPr lang="en-GB" dirty="0" err="1"/>
              <a:t>Beziehungen</a:t>
            </a:r>
            <a:r>
              <a:rPr lang="en-GB" dirty="0"/>
              <a:t> </a:t>
            </a:r>
            <a:r>
              <a:rPr lang="en-GB" dirty="0" err="1"/>
              <a:t>ein</a:t>
            </a:r>
            <a:r>
              <a:rPr lang="en-GB" dirty="0"/>
              <a:t> </a:t>
            </a:r>
            <a:r>
              <a:rPr lang="en-GB" dirty="0" err="1"/>
              <a:t>zuverlässiger</a:t>
            </a:r>
            <a:r>
              <a:rPr lang="en-GB" dirty="0"/>
              <a:t> und starker </a:t>
            </a:r>
            <a:r>
              <a:rPr lang="en-GB" dirty="0" err="1"/>
              <a:t>Prädiktor</a:t>
            </a:r>
            <a:r>
              <a:rPr lang="en-GB" dirty="0"/>
              <a:t> </a:t>
            </a:r>
            <a:r>
              <a:rPr lang="en-GB" dirty="0" err="1"/>
              <a:t>für</a:t>
            </a:r>
            <a:r>
              <a:rPr lang="en-GB" dirty="0"/>
              <a:t> </a:t>
            </a:r>
            <a:r>
              <a:rPr lang="en-GB" dirty="0" err="1"/>
              <a:t>Glück</a:t>
            </a:r>
            <a:r>
              <a:rPr lang="en-GB" dirty="0"/>
              <a:t> und </a:t>
            </a:r>
            <a:r>
              <a:rPr lang="en-GB" dirty="0" err="1"/>
              <a:t>Lebenszufriedenheit</a:t>
            </a:r>
            <a:r>
              <a:rPr lang="en-GB" dirty="0"/>
              <a:t> </a:t>
            </a:r>
            <a:r>
              <a:rPr lang="en-GB" dirty="0" err="1"/>
              <a:t>sind</a:t>
            </a:r>
            <a:r>
              <a:rPr lang="en-GB" dirty="0"/>
              <a:t>.</a:t>
            </a: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98377" y="-125139"/>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wellbeing2">
            <a:hlinkClick r:id="" action="ppaction://media"/>
            <a:extLst>
              <a:ext uri="{FF2B5EF4-FFF2-40B4-BE49-F238E27FC236}">
                <a16:creationId xmlns:a16="http://schemas.microsoft.com/office/drawing/2014/main" id="{A40A1769-A1F8-4062-A0FB-04562EE3096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808616" y="4845750"/>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3075591" y="2706895"/>
            <a:ext cx="5907063" cy="2585323"/>
          </a:xfrm>
          <a:prstGeom prst="rect">
            <a:avLst/>
          </a:prstGeom>
          <a:noFill/>
        </p:spPr>
        <p:txBody>
          <a:bodyPr wrap="square" rtlCol="0">
            <a:spAutoFit/>
          </a:bodyPr>
          <a:lstStyle/>
          <a:p>
            <a:pPr algn="just"/>
            <a:r>
              <a:rPr lang="en-GB" dirty="0" err="1"/>
              <a:t>Unterstützende</a:t>
            </a:r>
            <a:r>
              <a:rPr lang="en-GB" dirty="0"/>
              <a:t> </a:t>
            </a:r>
            <a:r>
              <a:rPr lang="en-GB" dirty="0" err="1"/>
              <a:t>Beziehungen</a:t>
            </a:r>
            <a:r>
              <a:rPr lang="en-GB" dirty="0"/>
              <a:t> </a:t>
            </a:r>
            <a:r>
              <a:rPr lang="en-GB" dirty="0" err="1"/>
              <a:t>spielen</a:t>
            </a:r>
            <a:r>
              <a:rPr lang="en-GB" dirty="0"/>
              <a:t> </a:t>
            </a:r>
            <a:r>
              <a:rPr lang="en-GB" dirty="0" err="1"/>
              <a:t>ebenfalls</a:t>
            </a:r>
            <a:r>
              <a:rPr lang="en-GB" dirty="0"/>
              <a:t> </a:t>
            </a:r>
            <a:r>
              <a:rPr lang="en-GB" dirty="0" err="1"/>
              <a:t>eine</a:t>
            </a:r>
            <a:r>
              <a:rPr lang="en-GB" dirty="0"/>
              <a:t> </a:t>
            </a:r>
            <a:r>
              <a:rPr lang="en-GB" dirty="0" err="1"/>
              <a:t>wichtige</a:t>
            </a:r>
            <a:r>
              <a:rPr lang="en-GB" dirty="0"/>
              <a:t> Rolle </a:t>
            </a:r>
            <a:r>
              <a:rPr lang="en-GB" dirty="0" err="1"/>
              <a:t>bei</a:t>
            </a:r>
            <a:r>
              <a:rPr lang="en-GB" dirty="0"/>
              <a:t> der </a:t>
            </a:r>
            <a:r>
              <a:rPr lang="en-GB" dirty="0" err="1"/>
              <a:t>Anpassung</a:t>
            </a:r>
            <a:r>
              <a:rPr lang="en-GB" dirty="0"/>
              <a:t> an </a:t>
            </a:r>
            <a:r>
              <a:rPr lang="en-GB" dirty="0" err="1"/>
              <a:t>Lebensstress</a:t>
            </a:r>
            <a:r>
              <a:rPr lang="en-GB" dirty="0"/>
              <a:t>, </a:t>
            </a:r>
            <a:r>
              <a:rPr lang="en-GB" dirty="0" err="1"/>
              <a:t>einschließlich</a:t>
            </a:r>
            <a:r>
              <a:rPr lang="en-GB" dirty="0"/>
              <a:t> </a:t>
            </a:r>
            <a:r>
              <a:rPr lang="en-GB" dirty="0" err="1"/>
              <a:t>körperlicher</a:t>
            </a:r>
            <a:r>
              <a:rPr lang="en-GB" dirty="0"/>
              <a:t> </a:t>
            </a:r>
            <a:r>
              <a:rPr lang="en-GB" dirty="0" err="1"/>
              <a:t>Behinderung</a:t>
            </a:r>
            <a:r>
              <a:rPr lang="en-GB" dirty="0"/>
              <a:t> und </a:t>
            </a:r>
            <a:r>
              <a:rPr lang="en-GB" dirty="0" err="1"/>
              <a:t>Krankheit</a:t>
            </a:r>
            <a:r>
              <a:rPr lang="en-GB" dirty="0"/>
              <a:t>. Da der </a:t>
            </a:r>
            <a:r>
              <a:rPr lang="en-GB" dirty="0" err="1"/>
              <a:t>Beginn</a:t>
            </a:r>
            <a:r>
              <a:rPr lang="en-GB" dirty="0"/>
              <a:t> </a:t>
            </a:r>
            <a:r>
              <a:rPr lang="en-GB" dirty="0" err="1"/>
              <a:t>oder</a:t>
            </a:r>
            <a:r>
              <a:rPr lang="en-GB" dirty="0"/>
              <a:t> das </a:t>
            </a:r>
            <a:r>
              <a:rPr lang="en-GB" dirty="0" err="1"/>
              <a:t>Fortschreiten</a:t>
            </a:r>
            <a:r>
              <a:rPr lang="en-GB" dirty="0"/>
              <a:t> </a:t>
            </a:r>
            <a:r>
              <a:rPr lang="en-GB" dirty="0" err="1"/>
              <a:t>einer</a:t>
            </a:r>
            <a:r>
              <a:rPr lang="en-GB" dirty="0"/>
              <a:t> </a:t>
            </a:r>
            <a:r>
              <a:rPr lang="en-GB" dirty="0" err="1"/>
              <a:t>Behinderung</a:t>
            </a:r>
            <a:r>
              <a:rPr lang="en-GB" dirty="0"/>
              <a:t> </a:t>
            </a:r>
            <a:r>
              <a:rPr lang="en-GB" dirty="0" err="1"/>
              <a:t>häufig</a:t>
            </a:r>
            <a:r>
              <a:rPr lang="en-GB" dirty="0"/>
              <a:t> </a:t>
            </a:r>
            <a:r>
              <a:rPr lang="en-GB" dirty="0" err="1"/>
              <a:t>mit</a:t>
            </a:r>
            <a:r>
              <a:rPr lang="en-GB" dirty="0"/>
              <a:t> </a:t>
            </a:r>
            <a:r>
              <a:rPr lang="en-GB" dirty="0" err="1"/>
              <a:t>Belastungen</a:t>
            </a:r>
            <a:r>
              <a:rPr lang="en-GB" dirty="0"/>
              <a:t> und </a:t>
            </a:r>
            <a:r>
              <a:rPr lang="en-GB" dirty="0" err="1"/>
              <a:t>Schwierigkeiten</a:t>
            </a:r>
            <a:r>
              <a:rPr lang="en-GB" dirty="0"/>
              <a:t> </a:t>
            </a:r>
            <a:r>
              <a:rPr lang="en-GB" dirty="0" err="1"/>
              <a:t>wie</a:t>
            </a:r>
            <a:r>
              <a:rPr lang="en-GB" dirty="0"/>
              <a:t> </a:t>
            </a:r>
            <a:r>
              <a:rPr lang="en-GB" dirty="0" err="1"/>
              <a:t>Schmerzen</a:t>
            </a:r>
            <a:r>
              <a:rPr lang="en-GB" dirty="0"/>
              <a:t>, </a:t>
            </a:r>
            <a:r>
              <a:rPr lang="en-GB" dirty="0" err="1"/>
              <a:t>fortschreitender</a:t>
            </a:r>
            <a:r>
              <a:rPr lang="en-GB" dirty="0"/>
              <a:t> </a:t>
            </a:r>
            <a:r>
              <a:rPr lang="en-GB" dirty="0" err="1"/>
              <a:t>Verschlechterung</a:t>
            </a:r>
            <a:r>
              <a:rPr lang="en-GB" dirty="0"/>
              <a:t> der </a:t>
            </a:r>
            <a:r>
              <a:rPr lang="en-GB" dirty="0" err="1"/>
              <a:t>Lebensqualität</a:t>
            </a:r>
            <a:r>
              <a:rPr lang="en-GB" dirty="0"/>
              <a:t>, </a:t>
            </a:r>
            <a:r>
              <a:rPr lang="en-GB" dirty="0" err="1"/>
              <a:t>Energieverlust</a:t>
            </a:r>
            <a:r>
              <a:rPr lang="en-GB" dirty="0"/>
              <a:t> und </a:t>
            </a:r>
            <a:r>
              <a:rPr lang="en-GB" dirty="0" err="1"/>
              <a:t>Veränderungen</a:t>
            </a:r>
            <a:r>
              <a:rPr lang="en-GB" dirty="0"/>
              <a:t> des </a:t>
            </a:r>
            <a:r>
              <a:rPr lang="en-GB" dirty="0" err="1"/>
              <a:t>Selbstkonzepts</a:t>
            </a:r>
            <a:r>
              <a:rPr lang="en-GB" dirty="0"/>
              <a:t> </a:t>
            </a:r>
            <a:r>
              <a:rPr lang="en-GB" dirty="0" err="1"/>
              <a:t>einhergeht</a:t>
            </a:r>
            <a:r>
              <a:rPr lang="en-GB" dirty="0"/>
              <a:t>, </a:t>
            </a:r>
            <a:r>
              <a:rPr lang="en-GB" dirty="0" err="1"/>
              <a:t>kann</a:t>
            </a:r>
            <a:r>
              <a:rPr lang="en-GB" dirty="0"/>
              <a:t> das </a:t>
            </a:r>
            <a:r>
              <a:rPr lang="en-GB" dirty="0" err="1"/>
              <a:t>Bedürfnis</a:t>
            </a:r>
            <a:r>
              <a:rPr lang="en-GB" dirty="0"/>
              <a:t> </a:t>
            </a:r>
            <a:r>
              <a:rPr lang="en-GB" dirty="0" err="1"/>
              <a:t>nach</a:t>
            </a:r>
            <a:r>
              <a:rPr lang="en-GB" dirty="0"/>
              <a:t> </a:t>
            </a:r>
            <a:r>
              <a:rPr lang="en-GB" dirty="0" err="1"/>
              <a:t>anderen</a:t>
            </a:r>
            <a:r>
              <a:rPr lang="en-GB" dirty="0"/>
              <a:t> Menschen und der Wert </a:t>
            </a:r>
            <a:r>
              <a:rPr lang="en-GB" dirty="0" err="1"/>
              <a:t>unterstützender</a:t>
            </a:r>
            <a:r>
              <a:rPr lang="en-GB" dirty="0"/>
              <a:t> </a:t>
            </a:r>
            <a:r>
              <a:rPr lang="en-GB" dirty="0" err="1"/>
              <a:t>Beziehungen</a:t>
            </a:r>
            <a:r>
              <a:rPr lang="en-GB" dirty="0"/>
              <a:t> in </a:t>
            </a:r>
            <a:r>
              <a:rPr lang="en-GB" dirty="0" err="1"/>
              <a:t>dieser</a:t>
            </a:r>
            <a:r>
              <a:rPr lang="en-GB" dirty="0"/>
              <a:t> Zeit </a:t>
            </a:r>
            <a:r>
              <a:rPr lang="en-GB" dirty="0" err="1"/>
              <a:t>zunehmen</a:t>
            </a:r>
            <a:r>
              <a:rPr lang="en-GB" dirty="0"/>
              <a:t>.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719183" y="-193431"/>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3">
            <a:hlinkClick r:id="" action="ppaction://media"/>
            <a:extLst>
              <a:ext uri="{FF2B5EF4-FFF2-40B4-BE49-F238E27FC236}">
                <a16:creationId xmlns:a16="http://schemas.microsoft.com/office/drawing/2014/main" id="{E2C6C5EA-616A-4F26-BA95-D10041CD6E2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84262" y="5102886"/>
            <a:ext cx="487363" cy="487363"/>
          </a:xfrm>
          <a:prstGeom prst="ellipse">
            <a:avLst/>
          </a:prstGeom>
          <a:ln>
            <a:noFill/>
          </a:ln>
          <a:effectLst>
            <a:softEdge rad="112500"/>
          </a:effectLst>
        </p:spPr>
      </p:pic>
    </p:spTree>
    <p:extLst>
      <p:ext uri="{BB962C8B-B14F-4D97-AF65-F5344CB8AC3E}">
        <p14:creationId xmlns:p14="http://schemas.microsoft.com/office/powerpoint/2010/main" val="350991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862322"/>
          </a:xfrm>
          <a:prstGeom prst="rect">
            <a:avLst/>
          </a:prstGeom>
          <a:noFill/>
        </p:spPr>
        <p:txBody>
          <a:bodyPr wrap="square" rtlCol="0">
            <a:spAutoFit/>
          </a:bodyPr>
          <a:lstStyle/>
          <a:p>
            <a:pPr algn="just"/>
            <a:r>
              <a:rPr lang="en-GB" dirty="0"/>
              <a:t>So hat </a:t>
            </a:r>
            <a:r>
              <a:rPr lang="en-GB" dirty="0" err="1"/>
              <a:t>sich</a:t>
            </a:r>
            <a:r>
              <a:rPr lang="en-GB" dirty="0"/>
              <a:t> </a:t>
            </a:r>
            <a:r>
              <a:rPr lang="en-GB" dirty="0" err="1"/>
              <a:t>beispielsweise</a:t>
            </a:r>
            <a:r>
              <a:rPr lang="en-GB" dirty="0"/>
              <a:t> </a:t>
            </a:r>
            <a:r>
              <a:rPr lang="en-GB" dirty="0" err="1"/>
              <a:t>gezeigt</a:t>
            </a:r>
            <a:r>
              <a:rPr lang="en-GB" dirty="0"/>
              <a:t>, </a:t>
            </a:r>
            <a:r>
              <a:rPr lang="en-GB" dirty="0" err="1"/>
              <a:t>dass</a:t>
            </a:r>
            <a:r>
              <a:rPr lang="en-GB" dirty="0"/>
              <a:t> </a:t>
            </a:r>
            <a:r>
              <a:rPr lang="en-GB" dirty="0" err="1"/>
              <a:t>ein</a:t>
            </a:r>
            <a:r>
              <a:rPr lang="en-GB" dirty="0"/>
              <a:t> </a:t>
            </a:r>
            <a:r>
              <a:rPr lang="en-GB" dirty="0" err="1"/>
              <a:t>Mangel</a:t>
            </a:r>
            <a:r>
              <a:rPr lang="en-GB" dirty="0"/>
              <a:t> an </a:t>
            </a:r>
            <a:r>
              <a:rPr lang="en-GB" dirty="0" err="1"/>
              <a:t>sozialer</a:t>
            </a:r>
            <a:r>
              <a:rPr lang="en-GB" dirty="0"/>
              <a:t> </a:t>
            </a:r>
            <a:r>
              <a:rPr lang="en-GB" dirty="0" err="1"/>
              <a:t>Unterstützung</a:t>
            </a:r>
            <a:r>
              <a:rPr lang="en-GB" dirty="0"/>
              <a:t> </a:t>
            </a:r>
            <a:r>
              <a:rPr lang="en-GB" dirty="0" err="1"/>
              <a:t>zu</a:t>
            </a:r>
            <a:r>
              <a:rPr lang="en-GB" dirty="0"/>
              <a:t> </a:t>
            </a:r>
            <a:r>
              <a:rPr lang="en-GB" dirty="0" err="1"/>
              <a:t>einem</a:t>
            </a:r>
            <a:r>
              <a:rPr lang="en-GB" dirty="0"/>
              <a:t> </a:t>
            </a:r>
            <a:r>
              <a:rPr lang="en-GB" dirty="0" err="1"/>
              <a:t>schlechteren</a:t>
            </a:r>
            <a:r>
              <a:rPr lang="en-GB" dirty="0"/>
              <a:t> </a:t>
            </a:r>
            <a:r>
              <a:rPr lang="en-GB" dirty="0" err="1"/>
              <a:t>Gesundheitszustand</a:t>
            </a:r>
            <a:r>
              <a:rPr lang="en-GB" dirty="0"/>
              <a:t> von Menschen </a:t>
            </a:r>
            <a:r>
              <a:rPr lang="en-GB" dirty="0" err="1"/>
              <a:t>mit</a:t>
            </a:r>
            <a:r>
              <a:rPr lang="en-GB" dirty="0"/>
              <a:t> </a:t>
            </a:r>
            <a:r>
              <a:rPr lang="en-GB" dirty="0" err="1"/>
              <a:t>chronischen</a:t>
            </a:r>
            <a:r>
              <a:rPr lang="en-GB" dirty="0"/>
              <a:t> </a:t>
            </a:r>
            <a:r>
              <a:rPr lang="en-GB" dirty="0" err="1"/>
              <a:t>Krankheiten</a:t>
            </a:r>
            <a:r>
              <a:rPr lang="en-GB" dirty="0"/>
              <a:t> </a:t>
            </a:r>
            <a:r>
              <a:rPr lang="en-GB" dirty="0" err="1"/>
              <a:t>beiträgt</a:t>
            </a:r>
            <a:r>
              <a:rPr lang="en-GB" dirty="0"/>
              <a:t>, was </a:t>
            </a:r>
            <a:r>
              <a:rPr lang="en-GB" dirty="0" err="1"/>
              <a:t>sich</a:t>
            </a:r>
            <a:r>
              <a:rPr lang="en-GB" dirty="0"/>
              <a:t> </a:t>
            </a:r>
            <a:r>
              <a:rPr lang="en-GB" dirty="0" err="1"/>
              <a:t>besonders</a:t>
            </a:r>
            <a:r>
              <a:rPr lang="en-GB" dirty="0"/>
              <a:t> </a:t>
            </a:r>
            <a:r>
              <a:rPr lang="en-GB" dirty="0" err="1"/>
              <a:t>negativ</a:t>
            </a:r>
            <a:r>
              <a:rPr lang="en-GB" dirty="0"/>
              <a:t> auf die </a:t>
            </a:r>
            <a:r>
              <a:rPr lang="en-GB" dirty="0" err="1"/>
              <a:t>körperliche</a:t>
            </a:r>
            <a:r>
              <a:rPr lang="en-GB" dirty="0"/>
              <a:t> </a:t>
            </a:r>
            <a:r>
              <a:rPr lang="en-GB" dirty="0" err="1"/>
              <a:t>Leistungsfähigkeit</a:t>
            </a:r>
            <a:r>
              <a:rPr lang="en-GB" dirty="0"/>
              <a:t> </a:t>
            </a:r>
            <a:r>
              <a:rPr lang="en-GB" dirty="0" err="1"/>
              <a:t>chronisch</a:t>
            </a:r>
            <a:r>
              <a:rPr lang="en-GB" dirty="0"/>
              <a:t> </a:t>
            </a:r>
            <a:r>
              <a:rPr lang="en-GB" dirty="0" err="1"/>
              <a:t>kranker</a:t>
            </a:r>
            <a:r>
              <a:rPr lang="en-GB" dirty="0"/>
              <a:t> </a:t>
            </a:r>
            <a:r>
              <a:rPr lang="en-GB" dirty="0" err="1"/>
              <a:t>älterer</a:t>
            </a:r>
            <a:r>
              <a:rPr lang="en-GB" dirty="0"/>
              <a:t> Menschen </a:t>
            </a:r>
            <a:r>
              <a:rPr lang="en-GB" dirty="0" err="1"/>
              <a:t>auswirkt</a:t>
            </a:r>
            <a:r>
              <a:rPr lang="en-GB" dirty="0"/>
              <a:t>. Es </a:t>
            </a:r>
            <a:r>
              <a:rPr lang="en-GB" dirty="0" err="1"/>
              <a:t>wird</a:t>
            </a:r>
            <a:r>
              <a:rPr lang="en-GB" dirty="0"/>
              <a:t> </a:t>
            </a:r>
            <a:r>
              <a:rPr lang="en-GB" dirty="0" err="1"/>
              <a:t>angenommen</a:t>
            </a:r>
            <a:r>
              <a:rPr lang="en-GB" dirty="0"/>
              <a:t>, </a:t>
            </a:r>
            <a:r>
              <a:rPr lang="en-GB" dirty="0" err="1"/>
              <a:t>dass</a:t>
            </a:r>
            <a:r>
              <a:rPr lang="en-GB" dirty="0"/>
              <a:t> </a:t>
            </a:r>
            <a:r>
              <a:rPr lang="en-GB" dirty="0" err="1"/>
              <a:t>einige</a:t>
            </a:r>
            <a:r>
              <a:rPr lang="en-GB" dirty="0"/>
              <a:t> der </a:t>
            </a:r>
            <a:r>
              <a:rPr lang="en-GB" dirty="0" err="1"/>
              <a:t>positiven</a:t>
            </a:r>
            <a:r>
              <a:rPr lang="en-GB" dirty="0"/>
              <a:t> </a:t>
            </a:r>
            <a:r>
              <a:rPr lang="en-GB" dirty="0" err="1"/>
              <a:t>physischen</a:t>
            </a:r>
            <a:r>
              <a:rPr lang="en-GB" dirty="0"/>
              <a:t> und </a:t>
            </a:r>
            <a:r>
              <a:rPr lang="en-GB" dirty="0" err="1"/>
              <a:t>psychischen</a:t>
            </a:r>
            <a:r>
              <a:rPr lang="en-GB" dirty="0"/>
              <a:t> </a:t>
            </a:r>
            <a:r>
              <a:rPr lang="en-GB" dirty="0" err="1"/>
              <a:t>Auswirkungen</a:t>
            </a:r>
            <a:r>
              <a:rPr lang="en-GB" dirty="0"/>
              <a:t> </a:t>
            </a:r>
            <a:r>
              <a:rPr lang="en-GB" dirty="0" err="1"/>
              <a:t>sozialer</a:t>
            </a:r>
            <a:r>
              <a:rPr lang="en-GB" dirty="0"/>
              <a:t> </a:t>
            </a:r>
            <a:r>
              <a:rPr lang="en-GB" dirty="0" err="1"/>
              <a:t>Beziehungen</a:t>
            </a:r>
            <a:r>
              <a:rPr lang="en-GB" dirty="0"/>
              <a:t> </a:t>
            </a:r>
            <a:r>
              <a:rPr lang="en-GB" dirty="0" err="1"/>
              <a:t>im</a:t>
            </a:r>
            <a:r>
              <a:rPr lang="en-GB" dirty="0"/>
              <a:t> </a:t>
            </a:r>
            <a:r>
              <a:rPr lang="en-GB" dirty="0" err="1"/>
              <a:t>späteren</a:t>
            </a:r>
            <a:r>
              <a:rPr lang="en-GB" dirty="0"/>
              <a:t> Leben auf </a:t>
            </a:r>
            <a:r>
              <a:rPr lang="en-GB" dirty="0" err="1"/>
              <a:t>eine</a:t>
            </a:r>
            <a:r>
              <a:rPr lang="en-GB" dirty="0"/>
              <a:t> </a:t>
            </a:r>
            <a:r>
              <a:rPr lang="en-GB" dirty="0" err="1"/>
              <a:t>proaktive</a:t>
            </a:r>
            <a:r>
              <a:rPr lang="en-GB" dirty="0"/>
              <a:t> Rolle </a:t>
            </a:r>
            <a:r>
              <a:rPr lang="en-GB" dirty="0" err="1"/>
              <a:t>zurückzuführen</a:t>
            </a:r>
            <a:r>
              <a:rPr lang="en-GB" dirty="0"/>
              <a:t> </a:t>
            </a:r>
            <a:r>
              <a:rPr lang="en-GB" dirty="0" err="1"/>
              <a:t>sind</a:t>
            </a:r>
            <a:r>
              <a:rPr lang="en-GB" dirty="0"/>
              <a:t>, die </a:t>
            </a:r>
            <a:r>
              <a:rPr lang="en-GB" dirty="0" err="1"/>
              <a:t>ältere</a:t>
            </a:r>
            <a:r>
              <a:rPr lang="en-GB" dirty="0"/>
              <a:t> </a:t>
            </a:r>
            <a:r>
              <a:rPr lang="en-GB" dirty="0" err="1"/>
              <a:t>Erwachsene</a:t>
            </a:r>
            <a:r>
              <a:rPr lang="en-GB" dirty="0"/>
              <a:t> </a:t>
            </a:r>
            <a:r>
              <a:rPr lang="en-GB" dirty="0" err="1"/>
              <a:t>bei</a:t>
            </a:r>
            <a:r>
              <a:rPr lang="en-GB" dirty="0"/>
              <a:t> der </a:t>
            </a:r>
            <a:r>
              <a:rPr lang="en-GB" dirty="0" err="1"/>
              <a:t>Regulierung</a:t>
            </a:r>
            <a:r>
              <a:rPr lang="en-GB" dirty="0"/>
              <a:t> </a:t>
            </a:r>
            <a:r>
              <a:rPr lang="en-GB" dirty="0" err="1"/>
              <a:t>ihrer</a:t>
            </a:r>
            <a:r>
              <a:rPr lang="en-GB" dirty="0"/>
              <a:t> </a:t>
            </a:r>
            <a:r>
              <a:rPr lang="en-GB" dirty="0" err="1"/>
              <a:t>Beziehungen</a:t>
            </a:r>
            <a:r>
              <a:rPr lang="en-GB" dirty="0"/>
              <a:t> </a:t>
            </a:r>
            <a:r>
              <a:rPr lang="en-GB" dirty="0" err="1"/>
              <a:t>spielen</a:t>
            </a:r>
            <a:r>
              <a:rPr lang="en-GB" dirty="0"/>
              <a:t>. </a:t>
            </a: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4">
            <a:hlinkClick r:id="" action="ppaction://media"/>
            <a:extLst>
              <a:ext uri="{FF2B5EF4-FFF2-40B4-BE49-F238E27FC236}">
                <a16:creationId xmlns:a16="http://schemas.microsoft.com/office/drawing/2014/main" id="{FD783926-62E1-405C-B6AC-7A085B0FD13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4747739"/>
            <a:ext cx="487363" cy="487363"/>
          </a:xfrm>
          <a:prstGeom prst="ellipse">
            <a:avLst/>
          </a:prstGeom>
          <a:ln>
            <a:noFill/>
          </a:ln>
          <a:effectLst>
            <a:softEdge rad="112500"/>
          </a:effectLst>
        </p:spPr>
      </p:pic>
    </p:spTree>
    <p:extLst>
      <p:ext uri="{BB962C8B-B14F-4D97-AF65-F5344CB8AC3E}">
        <p14:creationId xmlns:p14="http://schemas.microsoft.com/office/powerpoint/2010/main" val="115465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862322"/>
          </a:xfrm>
          <a:prstGeom prst="rect">
            <a:avLst/>
          </a:prstGeom>
          <a:noFill/>
        </p:spPr>
        <p:txBody>
          <a:bodyPr wrap="square" rtlCol="0">
            <a:spAutoFit/>
          </a:bodyPr>
          <a:lstStyle/>
          <a:p>
            <a:pPr algn="just"/>
            <a:r>
              <a:rPr lang="en-GB" dirty="0" err="1"/>
              <a:t>Theoretiker</a:t>
            </a:r>
            <a:r>
              <a:rPr lang="en-GB" dirty="0"/>
              <a:t> </a:t>
            </a:r>
            <a:r>
              <a:rPr lang="en-GB" dirty="0" err="1"/>
              <a:t>gehen</a:t>
            </a:r>
            <a:r>
              <a:rPr lang="en-GB" dirty="0"/>
              <a:t> </a:t>
            </a:r>
            <a:r>
              <a:rPr lang="en-GB" dirty="0" err="1"/>
              <a:t>davon</a:t>
            </a:r>
            <a:r>
              <a:rPr lang="en-GB" dirty="0"/>
              <a:t> </a:t>
            </a:r>
            <a:r>
              <a:rPr lang="en-GB" dirty="0" err="1"/>
              <a:t>aus</a:t>
            </a:r>
            <a:r>
              <a:rPr lang="en-GB" dirty="0"/>
              <a:t>, </a:t>
            </a:r>
            <a:r>
              <a:rPr lang="en-GB" dirty="0" err="1"/>
              <a:t>dass</a:t>
            </a:r>
            <a:r>
              <a:rPr lang="en-GB" dirty="0"/>
              <a:t> </a:t>
            </a:r>
            <a:r>
              <a:rPr lang="en-GB" dirty="0" err="1"/>
              <a:t>ältere</a:t>
            </a:r>
            <a:r>
              <a:rPr lang="en-GB" dirty="0"/>
              <a:t> </a:t>
            </a:r>
            <a:r>
              <a:rPr lang="en-GB" dirty="0" err="1"/>
              <a:t>Erwachsene</a:t>
            </a:r>
            <a:r>
              <a:rPr lang="en-GB" dirty="0"/>
              <a:t> </a:t>
            </a:r>
            <a:r>
              <a:rPr lang="en-GB" dirty="0" err="1"/>
              <a:t>eine</a:t>
            </a:r>
            <a:r>
              <a:rPr lang="en-GB" dirty="0"/>
              <a:t> </a:t>
            </a:r>
            <a:r>
              <a:rPr lang="en-GB" dirty="0" err="1"/>
              <a:t>aktive</a:t>
            </a:r>
            <a:r>
              <a:rPr lang="en-GB" dirty="0"/>
              <a:t> Rolle </a:t>
            </a:r>
            <a:r>
              <a:rPr lang="en-GB" dirty="0" err="1"/>
              <a:t>bei</a:t>
            </a:r>
            <a:r>
              <a:rPr lang="en-GB" dirty="0"/>
              <a:t> der </a:t>
            </a:r>
            <a:r>
              <a:rPr lang="en-GB" dirty="0" err="1"/>
              <a:t>Gestaltung</a:t>
            </a:r>
            <a:r>
              <a:rPr lang="en-GB" dirty="0"/>
              <a:t> </a:t>
            </a:r>
            <a:r>
              <a:rPr lang="en-GB" dirty="0" err="1"/>
              <a:t>ihrer</a:t>
            </a:r>
            <a:r>
              <a:rPr lang="en-GB" dirty="0"/>
              <a:t> </a:t>
            </a:r>
            <a:r>
              <a:rPr lang="en-GB" dirty="0" err="1"/>
              <a:t>sozialen</a:t>
            </a:r>
            <a:r>
              <a:rPr lang="en-GB" dirty="0"/>
              <a:t> </a:t>
            </a:r>
            <a:r>
              <a:rPr lang="en-GB" dirty="0" err="1"/>
              <a:t>Beziehungen</a:t>
            </a:r>
            <a:r>
              <a:rPr lang="en-GB" dirty="0"/>
              <a:t> </a:t>
            </a:r>
            <a:r>
              <a:rPr lang="en-GB" dirty="0" err="1"/>
              <a:t>spielen</a:t>
            </a:r>
            <a:r>
              <a:rPr lang="en-GB" dirty="0"/>
              <a:t>, </a:t>
            </a:r>
            <a:r>
              <a:rPr lang="en-GB" dirty="0" err="1"/>
              <a:t>indem</a:t>
            </a:r>
            <a:r>
              <a:rPr lang="en-GB" dirty="0"/>
              <a:t> </a:t>
            </a:r>
            <a:r>
              <a:rPr lang="en-GB" dirty="0" err="1"/>
              <a:t>sie</a:t>
            </a:r>
            <a:r>
              <a:rPr lang="en-GB" dirty="0"/>
              <a:t> </a:t>
            </a:r>
            <a:r>
              <a:rPr lang="en-GB" dirty="0" err="1"/>
              <a:t>versuchen</a:t>
            </a:r>
            <a:r>
              <a:rPr lang="en-GB" dirty="0"/>
              <a:t>, </a:t>
            </a:r>
            <a:r>
              <a:rPr lang="en-GB" dirty="0" err="1"/>
              <a:t>ihre</a:t>
            </a:r>
            <a:r>
              <a:rPr lang="en-GB" dirty="0"/>
              <a:t> Zeit in emotional </a:t>
            </a:r>
            <a:r>
              <a:rPr lang="en-GB" dirty="0" err="1"/>
              <a:t>lohnende</a:t>
            </a:r>
            <a:r>
              <a:rPr lang="en-GB" dirty="0"/>
              <a:t> </a:t>
            </a:r>
            <a:r>
              <a:rPr lang="en-GB" dirty="0" err="1"/>
              <a:t>Beziehungen</a:t>
            </a:r>
            <a:r>
              <a:rPr lang="en-GB" dirty="0"/>
              <a:t> </a:t>
            </a:r>
            <a:r>
              <a:rPr lang="en-GB" dirty="0" err="1"/>
              <a:t>zu</a:t>
            </a:r>
            <a:r>
              <a:rPr lang="en-GB" dirty="0"/>
              <a:t> </a:t>
            </a:r>
            <a:r>
              <a:rPr lang="en-GB" dirty="0" err="1"/>
              <a:t>investieren</a:t>
            </a:r>
            <a:r>
              <a:rPr lang="en-GB" dirty="0"/>
              <a:t> und </a:t>
            </a:r>
            <a:r>
              <a:rPr lang="en-GB" dirty="0" err="1"/>
              <a:t>ihr</a:t>
            </a:r>
            <a:r>
              <a:rPr lang="en-GB" dirty="0"/>
              <a:t> Engagement in </a:t>
            </a:r>
            <a:r>
              <a:rPr lang="en-GB" dirty="0" err="1"/>
              <a:t>nicht</a:t>
            </a:r>
            <a:r>
              <a:rPr lang="en-GB" dirty="0"/>
              <a:t> </a:t>
            </a:r>
            <a:r>
              <a:rPr lang="en-GB" dirty="0" err="1"/>
              <a:t>lohnenden</a:t>
            </a:r>
            <a:r>
              <a:rPr lang="en-GB" dirty="0"/>
              <a:t> </a:t>
            </a:r>
            <a:r>
              <a:rPr lang="en-GB" dirty="0" err="1"/>
              <a:t>oder</a:t>
            </a:r>
            <a:r>
              <a:rPr lang="en-GB" dirty="0"/>
              <a:t> </a:t>
            </a:r>
            <a:r>
              <a:rPr lang="en-GB" dirty="0" err="1"/>
              <a:t>aversiven</a:t>
            </a:r>
            <a:r>
              <a:rPr lang="en-GB" dirty="0"/>
              <a:t> </a:t>
            </a:r>
            <a:r>
              <a:rPr lang="en-GB" dirty="0" err="1"/>
              <a:t>Beziehungen</a:t>
            </a:r>
            <a:r>
              <a:rPr lang="en-GB" dirty="0"/>
              <a:t> </a:t>
            </a:r>
            <a:r>
              <a:rPr lang="en-GB" dirty="0" err="1"/>
              <a:t>zu</a:t>
            </a:r>
            <a:r>
              <a:rPr lang="en-GB" dirty="0"/>
              <a:t> </a:t>
            </a:r>
            <a:r>
              <a:rPr lang="en-GB" dirty="0" err="1"/>
              <a:t>vermeiden</a:t>
            </a:r>
            <a:r>
              <a:rPr lang="en-GB" dirty="0"/>
              <a:t> </a:t>
            </a:r>
            <a:r>
              <a:rPr lang="en-GB" dirty="0" err="1"/>
              <a:t>oder</a:t>
            </a:r>
            <a:r>
              <a:rPr lang="en-GB" dirty="0"/>
              <a:t> </a:t>
            </a:r>
            <a:r>
              <a:rPr lang="en-GB" dirty="0" err="1"/>
              <a:t>zu</a:t>
            </a:r>
            <a:r>
              <a:rPr lang="en-GB" dirty="0"/>
              <a:t> </a:t>
            </a:r>
            <a:r>
              <a:rPr lang="en-GB" dirty="0" err="1"/>
              <a:t>minimieren</a:t>
            </a:r>
            <a:r>
              <a:rPr lang="en-GB" dirty="0"/>
              <a:t>. In </a:t>
            </a:r>
            <a:r>
              <a:rPr lang="en-GB" dirty="0" err="1"/>
              <a:t>diesem</a:t>
            </a:r>
            <a:r>
              <a:rPr lang="en-GB" dirty="0"/>
              <a:t> </a:t>
            </a:r>
            <a:r>
              <a:rPr lang="en-GB" dirty="0" err="1"/>
              <a:t>Sinne</a:t>
            </a:r>
            <a:r>
              <a:rPr lang="en-GB" dirty="0"/>
              <a:t> </a:t>
            </a:r>
            <a:r>
              <a:rPr lang="en-GB" dirty="0" err="1"/>
              <a:t>können</a:t>
            </a:r>
            <a:r>
              <a:rPr lang="en-GB" dirty="0"/>
              <a:t> </a:t>
            </a:r>
            <a:r>
              <a:rPr lang="en-GB" dirty="0" err="1"/>
              <a:t>ältere</a:t>
            </a:r>
            <a:r>
              <a:rPr lang="en-GB" dirty="0"/>
              <a:t> </a:t>
            </a:r>
            <a:r>
              <a:rPr lang="en-GB" dirty="0" err="1"/>
              <a:t>Erwachsene</a:t>
            </a:r>
            <a:r>
              <a:rPr lang="en-GB" dirty="0"/>
              <a:t> </a:t>
            </a:r>
            <a:r>
              <a:rPr lang="en-GB" dirty="0" err="1"/>
              <a:t>als</a:t>
            </a:r>
            <a:r>
              <a:rPr lang="en-GB" dirty="0"/>
              <a:t> </a:t>
            </a:r>
            <a:r>
              <a:rPr lang="en-GB" dirty="0" err="1"/>
              <a:t>aktiv</a:t>
            </a:r>
            <a:r>
              <a:rPr lang="en-GB" dirty="0"/>
              <a:t> an der </a:t>
            </a:r>
            <a:r>
              <a:rPr lang="en-GB" dirty="0" err="1"/>
              <a:t>Gestaltung</a:t>
            </a:r>
            <a:r>
              <a:rPr lang="en-GB" dirty="0"/>
              <a:t> </a:t>
            </a:r>
            <a:r>
              <a:rPr lang="en-GB" dirty="0" err="1"/>
              <a:t>ihres</a:t>
            </a:r>
            <a:r>
              <a:rPr lang="en-GB" dirty="0"/>
              <a:t> </a:t>
            </a:r>
            <a:r>
              <a:rPr lang="en-GB" dirty="0" err="1"/>
              <a:t>sozialen</a:t>
            </a:r>
            <a:r>
              <a:rPr lang="en-GB" dirty="0"/>
              <a:t> </a:t>
            </a:r>
            <a:r>
              <a:rPr lang="en-GB" dirty="0" err="1"/>
              <a:t>Umfelds</a:t>
            </a:r>
            <a:r>
              <a:rPr lang="en-GB" dirty="0"/>
              <a:t> </a:t>
            </a:r>
            <a:r>
              <a:rPr lang="en-GB" dirty="0" err="1"/>
              <a:t>beteiligt</a:t>
            </a:r>
            <a:r>
              <a:rPr lang="en-GB" dirty="0"/>
              <a:t> </a:t>
            </a:r>
            <a:r>
              <a:rPr lang="en-GB" dirty="0" err="1"/>
              <a:t>angesehen</a:t>
            </a:r>
            <a:r>
              <a:rPr lang="en-GB" dirty="0"/>
              <a:t> </a:t>
            </a:r>
            <a:r>
              <a:rPr lang="en-GB" dirty="0" err="1"/>
              <a:t>werden</a:t>
            </a:r>
            <a:r>
              <a:rPr lang="en-GB" dirty="0"/>
              <a:t>, </a:t>
            </a:r>
            <a:r>
              <a:rPr lang="en-GB" dirty="0" err="1"/>
              <a:t>indem</a:t>
            </a:r>
            <a:r>
              <a:rPr lang="en-GB" dirty="0"/>
              <a:t> </a:t>
            </a:r>
            <a:r>
              <a:rPr lang="en-GB" dirty="0" err="1"/>
              <a:t>sie</a:t>
            </a:r>
            <a:r>
              <a:rPr lang="en-GB" dirty="0"/>
              <a:t> die </a:t>
            </a:r>
            <a:r>
              <a:rPr lang="en-GB" dirty="0" err="1"/>
              <a:t>Stärken</a:t>
            </a:r>
            <a:r>
              <a:rPr lang="en-GB" dirty="0"/>
              <a:t> </a:t>
            </a:r>
            <a:r>
              <a:rPr lang="en-GB" dirty="0" err="1"/>
              <a:t>ihrer</a:t>
            </a:r>
            <a:r>
              <a:rPr lang="en-GB" dirty="0"/>
              <a:t> </a:t>
            </a:r>
            <a:r>
              <a:rPr lang="en-GB" dirty="0" err="1"/>
              <a:t>unterstützenden</a:t>
            </a:r>
            <a:r>
              <a:rPr lang="en-GB" dirty="0"/>
              <a:t> </a:t>
            </a:r>
            <a:r>
              <a:rPr lang="en-GB" dirty="0" err="1"/>
              <a:t>sozialen</a:t>
            </a:r>
            <a:r>
              <a:rPr lang="en-GB" dirty="0"/>
              <a:t> </a:t>
            </a:r>
            <a:r>
              <a:rPr lang="en-GB" dirty="0" err="1"/>
              <a:t>Netzwerkbeziehungen</a:t>
            </a:r>
            <a:r>
              <a:rPr lang="en-GB" dirty="0"/>
              <a:t> </a:t>
            </a:r>
            <a:r>
              <a:rPr lang="en-GB" dirty="0" err="1"/>
              <a:t>kultivieren</a:t>
            </a:r>
            <a:r>
              <a:rPr lang="en-GB" dirty="0"/>
              <a:t> und </a:t>
            </a:r>
            <a:r>
              <a:rPr lang="en-GB" dirty="0" err="1"/>
              <a:t>davon</a:t>
            </a:r>
            <a:r>
              <a:rPr lang="en-GB" dirty="0"/>
              <a:t> </a:t>
            </a:r>
            <a:r>
              <a:rPr lang="en-GB" dirty="0" err="1"/>
              <a:t>profitieren</a:t>
            </a:r>
            <a:r>
              <a:rPr lang="en-GB" dirty="0"/>
              <a:t>.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5">
            <a:hlinkClick r:id="" action="ppaction://media"/>
            <a:extLst>
              <a:ext uri="{FF2B5EF4-FFF2-40B4-BE49-F238E27FC236}">
                <a16:creationId xmlns:a16="http://schemas.microsoft.com/office/drawing/2014/main" id="{3D6D72F6-E58E-44EE-9B9B-5D47851D1439}"/>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18397" y="5457381"/>
            <a:ext cx="487363" cy="487363"/>
          </a:xfrm>
          <a:prstGeom prst="rect">
            <a:avLst/>
          </a:prstGeom>
        </p:spPr>
      </p:pic>
    </p:spTree>
    <p:extLst>
      <p:ext uri="{BB962C8B-B14F-4D97-AF65-F5344CB8AC3E}">
        <p14:creationId xmlns:p14="http://schemas.microsoft.com/office/powerpoint/2010/main" val="320195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22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585323"/>
          </a:xfrm>
          <a:prstGeom prst="rect">
            <a:avLst/>
          </a:prstGeom>
          <a:noFill/>
        </p:spPr>
        <p:txBody>
          <a:bodyPr wrap="square" rtlCol="0">
            <a:spAutoFit/>
          </a:bodyPr>
          <a:lstStyle/>
          <a:p>
            <a:pPr algn="just"/>
            <a:r>
              <a:rPr lang="en-GB" dirty="0" err="1"/>
              <a:t>Dennoch</a:t>
            </a:r>
            <a:r>
              <a:rPr lang="en-GB" dirty="0"/>
              <a:t> </a:t>
            </a:r>
            <a:r>
              <a:rPr lang="en-GB" dirty="0" err="1"/>
              <a:t>ist</a:t>
            </a:r>
            <a:r>
              <a:rPr lang="en-GB" dirty="0"/>
              <a:t> es </a:t>
            </a:r>
            <a:r>
              <a:rPr lang="en-GB" dirty="0" err="1"/>
              <a:t>für</a:t>
            </a:r>
            <a:r>
              <a:rPr lang="en-GB" dirty="0"/>
              <a:t> </a:t>
            </a:r>
            <a:r>
              <a:rPr lang="en-GB" dirty="0" err="1"/>
              <a:t>ältere</a:t>
            </a:r>
            <a:r>
              <a:rPr lang="en-GB" dirty="0"/>
              <a:t> </a:t>
            </a:r>
            <a:r>
              <a:rPr lang="en-GB" dirty="0" err="1"/>
              <a:t>Erwachsene</a:t>
            </a:r>
            <a:r>
              <a:rPr lang="en-GB" dirty="0"/>
              <a:t> </a:t>
            </a:r>
            <a:r>
              <a:rPr lang="en-GB" dirty="0" err="1"/>
              <a:t>nicht</a:t>
            </a:r>
            <a:r>
              <a:rPr lang="en-GB" dirty="0"/>
              <a:t> </a:t>
            </a:r>
            <a:r>
              <a:rPr lang="en-GB" dirty="0" err="1"/>
              <a:t>immer</a:t>
            </a:r>
            <a:r>
              <a:rPr lang="en-GB" dirty="0"/>
              <a:t> </a:t>
            </a:r>
            <a:r>
              <a:rPr lang="en-GB" dirty="0" err="1"/>
              <a:t>möglich</a:t>
            </a:r>
            <a:r>
              <a:rPr lang="en-GB" dirty="0"/>
              <a:t>, </a:t>
            </a:r>
            <a:r>
              <a:rPr lang="en-GB" dirty="0" err="1"/>
              <a:t>ihre</a:t>
            </a:r>
            <a:r>
              <a:rPr lang="en-GB" dirty="0"/>
              <a:t> </a:t>
            </a:r>
            <a:r>
              <a:rPr lang="en-GB" dirty="0" err="1"/>
              <a:t>sozialen</a:t>
            </a:r>
            <a:r>
              <a:rPr lang="en-GB" dirty="0"/>
              <a:t> </a:t>
            </a:r>
            <a:r>
              <a:rPr lang="en-GB" dirty="0" err="1"/>
              <a:t>Beziehungen</a:t>
            </a:r>
            <a:r>
              <a:rPr lang="en-GB" dirty="0"/>
              <a:t> so </a:t>
            </a:r>
            <a:r>
              <a:rPr lang="en-GB" dirty="0" err="1"/>
              <a:t>zu</a:t>
            </a:r>
            <a:r>
              <a:rPr lang="en-GB" dirty="0"/>
              <a:t> </a:t>
            </a:r>
            <a:r>
              <a:rPr lang="en-GB" dirty="0" err="1"/>
              <a:t>gestalten</a:t>
            </a:r>
            <a:r>
              <a:rPr lang="en-GB" dirty="0"/>
              <a:t>, </a:t>
            </a:r>
            <a:r>
              <a:rPr lang="en-GB" dirty="0" err="1"/>
              <a:t>dass</a:t>
            </a:r>
            <a:r>
              <a:rPr lang="en-GB" dirty="0"/>
              <a:t> die </a:t>
            </a:r>
            <a:r>
              <a:rPr lang="en-GB" dirty="0" err="1"/>
              <a:t>Interaktionen</a:t>
            </a:r>
            <a:r>
              <a:rPr lang="en-GB" dirty="0"/>
              <a:t> </a:t>
            </a:r>
            <a:r>
              <a:rPr lang="en-GB" dirty="0" err="1"/>
              <a:t>mit</a:t>
            </a:r>
            <a:r>
              <a:rPr lang="en-GB" dirty="0"/>
              <a:t> </a:t>
            </a:r>
            <a:r>
              <a:rPr lang="en-GB" dirty="0" err="1"/>
              <a:t>anderen</a:t>
            </a:r>
            <a:r>
              <a:rPr lang="en-GB" dirty="0"/>
              <a:t> </a:t>
            </a:r>
            <a:r>
              <a:rPr lang="en-GB" dirty="0" err="1"/>
              <a:t>durchweg</a:t>
            </a:r>
            <a:r>
              <a:rPr lang="en-GB" dirty="0"/>
              <a:t> </a:t>
            </a:r>
            <a:r>
              <a:rPr lang="en-GB" dirty="0" err="1"/>
              <a:t>lohnend</a:t>
            </a:r>
            <a:r>
              <a:rPr lang="en-GB" dirty="0"/>
              <a:t> </a:t>
            </a:r>
            <a:r>
              <a:rPr lang="en-GB" dirty="0" err="1"/>
              <a:t>sind</a:t>
            </a:r>
            <a:r>
              <a:rPr lang="en-GB" dirty="0"/>
              <a:t>. </a:t>
            </a:r>
            <a:r>
              <a:rPr lang="en-GB" dirty="0" err="1"/>
              <a:t>Einige</a:t>
            </a:r>
            <a:r>
              <a:rPr lang="en-GB" dirty="0"/>
              <a:t> </a:t>
            </a:r>
            <a:r>
              <a:rPr lang="en-GB" dirty="0" err="1"/>
              <a:t>ältere</a:t>
            </a:r>
            <a:r>
              <a:rPr lang="en-GB" dirty="0"/>
              <a:t> </a:t>
            </a:r>
            <a:r>
              <a:rPr lang="en-GB" dirty="0" err="1"/>
              <a:t>Erwachsene</a:t>
            </a:r>
            <a:r>
              <a:rPr lang="en-GB" dirty="0"/>
              <a:t> </a:t>
            </a:r>
            <a:r>
              <a:rPr lang="en-GB" dirty="0" err="1"/>
              <a:t>sind</a:t>
            </a:r>
            <a:r>
              <a:rPr lang="en-GB" dirty="0"/>
              <a:t> in </a:t>
            </a:r>
            <a:r>
              <a:rPr lang="en-GB" dirty="0" err="1"/>
              <a:t>problematische</a:t>
            </a:r>
            <a:r>
              <a:rPr lang="en-GB" dirty="0"/>
              <a:t> </a:t>
            </a:r>
            <a:r>
              <a:rPr lang="en-GB" dirty="0" err="1"/>
              <a:t>soziale</a:t>
            </a:r>
            <a:r>
              <a:rPr lang="en-GB" dirty="0"/>
              <a:t> </a:t>
            </a:r>
            <a:r>
              <a:rPr lang="en-GB" dirty="0" err="1"/>
              <a:t>Beziehungen</a:t>
            </a:r>
            <a:r>
              <a:rPr lang="en-GB" dirty="0"/>
              <a:t> </a:t>
            </a:r>
            <a:r>
              <a:rPr lang="en-GB" dirty="0" err="1"/>
              <a:t>verwickelt</a:t>
            </a:r>
            <a:r>
              <a:rPr lang="en-GB" dirty="0"/>
              <a:t>, </a:t>
            </a:r>
            <a:r>
              <a:rPr lang="en-GB" dirty="0" err="1"/>
              <a:t>aus</a:t>
            </a:r>
            <a:r>
              <a:rPr lang="en-GB" dirty="0"/>
              <a:t> </a:t>
            </a:r>
            <a:r>
              <a:rPr lang="en-GB" dirty="0" err="1"/>
              <a:t>denen</a:t>
            </a:r>
            <a:r>
              <a:rPr lang="en-GB" dirty="0"/>
              <a:t> es </a:t>
            </a:r>
            <a:r>
              <a:rPr lang="en-GB" dirty="0" err="1"/>
              <a:t>schwierig</a:t>
            </a:r>
            <a:r>
              <a:rPr lang="en-GB" dirty="0"/>
              <a:t> </a:t>
            </a:r>
            <a:r>
              <a:rPr lang="en-GB" dirty="0" err="1"/>
              <a:t>ist</a:t>
            </a:r>
            <a:r>
              <a:rPr lang="en-GB" dirty="0"/>
              <a:t>, </a:t>
            </a:r>
            <a:r>
              <a:rPr lang="en-GB" dirty="0" err="1"/>
              <a:t>sich</a:t>
            </a:r>
            <a:r>
              <a:rPr lang="en-GB" dirty="0"/>
              <a:t> </a:t>
            </a:r>
            <a:r>
              <a:rPr lang="en-GB" dirty="0" err="1"/>
              <a:t>zu</a:t>
            </a:r>
            <a:r>
              <a:rPr lang="en-GB" dirty="0"/>
              <a:t> </a:t>
            </a:r>
            <a:r>
              <a:rPr lang="en-GB" dirty="0" err="1"/>
              <a:t>lösen</a:t>
            </a:r>
            <a:r>
              <a:rPr lang="en-GB" dirty="0"/>
              <a:t>. </a:t>
            </a:r>
            <a:r>
              <a:rPr lang="en-GB" dirty="0" err="1"/>
              <a:t>Andere</a:t>
            </a:r>
            <a:r>
              <a:rPr lang="en-GB" dirty="0"/>
              <a:t>, die </a:t>
            </a:r>
            <a:r>
              <a:rPr lang="en-GB" dirty="0" err="1"/>
              <a:t>über</a:t>
            </a:r>
            <a:r>
              <a:rPr lang="en-GB" dirty="0"/>
              <a:t> </a:t>
            </a:r>
            <a:r>
              <a:rPr lang="en-GB" dirty="0" err="1"/>
              <a:t>einen</a:t>
            </a:r>
            <a:r>
              <a:rPr lang="en-GB" dirty="0"/>
              <a:t> </a:t>
            </a:r>
            <a:r>
              <a:rPr lang="en-GB" dirty="0" err="1"/>
              <a:t>längeren</a:t>
            </a:r>
            <a:r>
              <a:rPr lang="en-GB" dirty="0"/>
              <a:t> </a:t>
            </a:r>
            <a:r>
              <a:rPr lang="en-GB" dirty="0" err="1"/>
              <a:t>Zeitraum</a:t>
            </a:r>
            <a:r>
              <a:rPr lang="en-GB" dirty="0"/>
              <a:t> </a:t>
            </a:r>
            <a:r>
              <a:rPr lang="en-GB" dirty="0" err="1"/>
              <a:t>hinweg</a:t>
            </a:r>
            <a:r>
              <a:rPr lang="en-GB" dirty="0"/>
              <a:t> </a:t>
            </a:r>
            <a:r>
              <a:rPr lang="en-GB" dirty="0" err="1"/>
              <a:t>weitgehend</a:t>
            </a:r>
            <a:r>
              <a:rPr lang="en-GB" dirty="0"/>
              <a:t> </a:t>
            </a:r>
            <a:r>
              <a:rPr lang="en-GB" dirty="0" err="1"/>
              <a:t>harmonische</a:t>
            </a:r>
            <a:r>
              <a:rPr lang="en-GB" dirty="0"/>
              <a:t> </a:t>
            </a:r>
            <a:r>
              <a:rPr lang="en-GB" dirty="0" err="1"/>
              <a:t>soziale</a:t>
            </a:r>
            <a:r>
              <a:rPr lang="en-GB" dirty="0"/>
              <a:t> </a:t>
            </a:r>
            <a:r>
              <a:rPr lang="en-GB" dirty="0" err="1"/>
              <a:t>Beziehungen</a:t>
            </a:r>
            <a:r>
              <a:rPr lang="en-GB" dirty="0"/>
              <a:t> </a:t>
            </a:r>
            <a:r>
              <a:rPr lang="en-GB" dirty="0" err="1"/>
              <a:t>pflegen</a:t>
            </a:r>
            <a:r>
              <a:rPr lang="en-GB" dirty="0"/>
              <a:t>, </a:t>
            </a:r>
            <a:r>
              <a:rPr lang="en-GB" dirty="0" err="1"/>
              <a:t>erleben</a:t>
            </a:r>
            <a:r>
              <a:rPr lang="en-GB" dirty="0"/>
              <a:t> </a:t>
            </a:r>
            <a:r>
              <a:rPr lang="en-GB" dirty="0" err="1"/>
              <a:t>möglicherweise</a:t>
            </a:r>
            <a:r>
              <a:rPr lang="en-GB" dirty="0"/>
              <a:t> </a:t>
            </a:r>
            <a:r>
              <a:rPr lang="en-GB" dirty="0" err="1"/>
              <a:t>Lebensereignisse</a:t>
            </a:r>
            <a:r>
              <a:rPr lang="en-GB" dirty="0"/>
              <a:t>, die </a:t>
            </a:r>
            <a:r>
              <a:rPr lang="en-GB" dirty="0" err="1"/>
              <a:t>diese</a:t>
            </a:r>
            <a:r>
              <a:rPr lang="en-GB" dirty="0"/>
              <a:t> </a:t>
            </a:r>
            <a:r>
              <a:rPr lang="en-GB" dirty="0" err="1"/>
              <a:t>Beziehungen</a:t>
            </a:r>
            <a:r>
              <a:rPr lang="en-GB" dirty="0"/>
              <a:t> </a:t>
            </a:r>
            <a:r>
              <a:rPr lang="en-GB" dirty="0" err="1"/>
              <a:t>bedrohen</a:t>
            </a:r>
            <a:r>
              <a:rPr lang="en-GB" dirty="0"/>
              <a:t>.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6">
            <a:hlinkClick r:id="" action="ppaction://media"/>
            <a:extLst>
              <a:ext uri="{FF2B5EF4-FFF2-40B4-BE49-F238E27FC236}">
                <a16:creationId xmlns:a16="http://schemas.microsoft.com/office/drawing/2014/main" id="{5C5A7ACB-D8F1-47D9-900C-F2DCD63E6380}"/>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4940005"/>
            <a:ext cx="487363" cy="487363"/>
          </a:xfrm>
          <a:prstGeom prst="ellipse">
            <a:avLst/>
          </a:prstGeom>
          <a:ln>
            <a:noFill/>
          </a:ln>
          <a:effectLst>
            <a:softEdge rad="112500"/>
          </a:effectLst>
        </p:spPr>
      </p:pic>
    </p:spTree>
    <p:extLst>
      <p:ext uri="{BB962C8B-B14F-4D97-AF65-F5344CB8AC3E}">
        <p14:creationId xmlns:p14="http://schemas.microsoft.com/office/powerpoint/2010/main" val="101083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3139321"/>
          </a:xfrm>
          <a:prstGeom prst="rect">
            <a:avLst/>
          </a:prstGeom>
          <a:noFill/>
        </p:spPr>
        <p:txBody>
          <a:bodyPr wrap="square" rtlCol="0">
            <a:spAutoFit/>
          </a:bodyPr>
          <a:lstStyle/>
          <a:p>
            <a:pPr algn="just"/>
            <a:r>
              <a:rPr lang="en-GB" dirty="0"/>
              <a:t>Eine </a:t>
            </a:r>
            <a:r>
              <a:rPr lang="en-GB" dirty="0" err="1"/>
              <a:t>Verschlechterung</a:t>
            </a:r>
            <a:r>
              <a:rPr lang="en-GB" dirty="0"/>
              <a:t> des </a:t>
            </a:r>
            <a:r>
              <a:rPr lang="en-GB" dirty="0" err="1"/>
              <a:t>Gesundheitszustands</a:t>
            </a:r>
            <a:r>
              <a:rPr lang="en-GB" dirty="0"/>
              <a:t> </a:t>
            </a:r>
            <a:r>
              <a:rPr lang="en-GB" dirty="0" err="1"/>
              <a:t>oder</a:t>
            </a:r>
            <a:r>
              <a:rPr lang="en-GB" dirty="0"/>
              <a:t> </a:t>
            </a:r>
            <a:r>
              <a:rPr lang="en-GB" dirty="0" err="1"/>
              <a:t>Mobilität</a:t>
            </a:r>
            <a:r>
              <a:rPr lang="en-GB" dirty="0"/>
              <a:t> </a:t>
            </a:r>
            <a:r>
              <a:rPr lang="en-GB" dirty="0" err="1"/>
              <a:t>können</a:t>
            </a:r>
            <a:r>
              <a:rPr lang="en-GB" dirty="0"/>
              <a:t> </a:t>
            </a:r>
            <a:r>
              <a:rPr lang="en-GB" dirty="0" err="1"/>
              <a:t>beispielsweise</a:t>
            </a:r>
            <a:r>
              <a:rPr lang="en-GB" dirty="0"/>
              <a:t> die </a:t>
            </a:r>
            <a:r>
              <a:rPr lang="en-GB" dirty="0" err="1"/>
              <a:t>etablierten</a:t>
            </a:r>
            <a:r>
              <a:rPr lang="en-GB" dirty="0"/>
              <a:t> </a:t>
            </a:r>
            <a:r>
              <a:rPr lang="en-GB" dirty="0" err="1"/>
              <a:t>Interaktionsmuster</a:t>
            </a:r>
            <a:r>
              <a:rPr lang="en-GB" dirty="0"/>
              <a:t> </a:t>
            </a:r>
            <a:r>
              <a:rPr lang="en-GB" dirty="0" err="1"/>
              <a:t>mit</a:t>
            </a:r>
            <a:r>
              <a:rPr lang="en-GB" dirty="0"/>
              <a:t> den </a:t>
            </a:r>
            <a:r>
              <a:rPr lang="en-GB" dirty="0" err="1"/>
              <a:t>Mitgliedern</a:t>
            </a:r>
            <a:r>
              <a:rPr lang="en-GB" dirty="0"/>
              <a:t> des </a:t>
            </a:r>
            <a:r>
              <a:rPr lang="en-GB" dirty="0" err="1"/>
              <a:t>sozialen</a:t>
            </a:r>
            <a:r>
              <a:rPr lang="en-GB" dirty="0"/>
              <a:t> </a:t>
            </a:r>
            <a:r>
              <a:rPr lang="en-GB" dirty="0" err="1"/>
              <a:t>Netzwerks</a:t>
            </a:r>
            <a:r>
              <a:rPr lang="en-GB" dirty="0"/>
              <a:t> </a:t>
            </a:r>
            <a:r>
              <a:rPr lang="en-GB" dirty="0" err="1"/>
              <a:t>stören</a:t>
            </a:r>
            <a:r>
              <a:rPr lang="en-GB" dirty="0"/>
              <a:t>. </a:t>
            </a:r>
            <a:r>
              <a:rPr lang="en-GB" dirty="0" err="1"/>
              <a:t>Erfahrungen</a:t>
            </a:r>
            <a:r>
              <a:rPr lang="en-GB" dirty="0"/>
              <a:t> </a:t>
            </a:r>
            <a:r>
              <a:rPr lang="en-GB" dirty="0" err="1"/>
              <a:t>wie</a:t>
            </a:r>
            <a:r>
              <a:rPr lang="en-GB" dirty="0"/>
              <a:t> </a:t>
            </a:r>
            <a:r>
              <a:rPr lang="en-GB" dirty="0" err="1"/>
              <a:t>Verwitwung</a:t>
            </a:r>
            <a:r>
              <a:rPr lang="en-GB" dirty="0"/>
              <a:t> und </a:t>
            </a:r>
            <a:r>
              <a:rPr lang="en-GB" dirty="0" err="1"/>
              <a:t>Wohnortwechsel</a:t>
            </a:r>
            <a:r>
              <a:rPr lang="en-GB" dirty="0"/>
              <a:t> </a:t>
            </a:r>
            <a:r>
              <a:rPr lang="en-GB" dirty="0" err="1"/>
              <a:t>können</a:t>
            </a:r>
            <a:r>
              <a:rPr lang="en-GB" dirty="0"/>
              <a:t> </a:t>
            </a:r>
            <a:r>
              <a:rPr lang="en-GB" dirty="0" err="1"/>
              <a:t>zum</a:t>
            </a:r>
            <a:r>
              <a:rPr lang="en-GB" dirty="0"/>
              <a:t> </a:t>
            </a:r>
            <a:r>
              <a:rPr lang="en-GB" dirty="0" err="1"/>
              <a:t>Verlust</a:t>
            </a:r>
            <a:r>
              <a:rPr lang="en-GB" dirty="0"/>
              <a:t> </a:t>
            </a:r>
            <a:r>
              <a:rPr lang="en-GB" dirty="0" err="1"/>
              <a:t>wichtiger</a:t>
            </a:r>
            <a:r>
              <a:rPr lang="en-GB" dirty="0"/>
              <a:t> </a:t>
            </a:r>
            <a:r>
              <a:rPr lang="en-GB" dirty="0" err="1"/>
              <a:t>sozialer</a:t>
            </a:r>
            <a:r>
              <a:rPr lang="en-GB" dirty="0"/>
              <a:t> </a:t>
            </a:r>
            <a:r>
              <a:rPr lang="en-GB" dirty="0" err="1"/>
              <a:t>Beziehungen</a:t>
            </a:r>
            <a:r>
              <a:rPr lang="en-GB" dirty="0"/>
              <a:t> </a:t>
            </a:r>
            <a:r>
              <a:rPr lang="en-GB" dirty="0" err="1"/>
              <a:t>führen</a:t>
            </a:r>
            <a:r>
              <a:rPr lang="en-GB" dirty="0"/>
              <a:t> und </a:t>
            </a:r>
            <a:r>
              <a:rPr lang="en-GB" dirty="0" err="1"/>
              <a:t>Anpassungsschwierigkeiten</a:t>
            </a:r>
            <a:r>
              <a:rPr lang="en-GB" dirty="0"/>
              <a:t> </a:t>
            </a:r>
            <a:r>
              <a:rPr lang="en-GB" dirty="0" err="1"/>
              <a:t>verursachen</a:t>
            </a:r>
            <a:r>
              <a:rPr lang="en-GB" dirty="0"/>
              <a:t>. In </a:t>
            </a:r>
            <a:r>
              <a:rPr lang="en-GB" dirty="0" err="1"/>
              <a:t>manchen</a:t>
            </a:r>
            <a:r>
              <a:rPr lang="en-GB" dirty="0"/>
              <a:t> </a:t>
            </a:r>
            <a:r>
              <a:rPr lang="en-GB" dirty="0" err="1"/>
              <a:t>Kontexten</a:t>
            </a:r>
            <a:r>
              <a:rPr lang="en-GB" dirty="0"/>
              <a:t> </a:t>
            </a:r>
            <a:r>
              <a:rPr lang="en-GB" dirty="0" err="1"/>
              <a:t>können</a:t>
            </a:r>
            <a:r>
              <a:rPr lang="en-GB" dirty="0"/>
              <a:t> die </a:t>
            </a:r>
            <a:r>
              <a:rPr lang="en-GB" dirty="0" err="1"/>
              <a:t>sozialen</a:t>
            </a:r>
            <a:r>
              <a:rPr lang="en-GB" dirty="0"/>
              <a:t> </a:t>
            </a:r>
            <a:r>
              <a:rPr lang="en-GB" dirty="0" err="1"/>
              <a:t>Netzwerkbeziehungen</a:t>
            </a:r>
            <a:r>
              <a:rPr lang="en-GB" dirty="0"/>
              <a:t> </a:t>
            </a:r>
            <a:r>
              <a:rPr lang="en-GB" dirty="0" err="1"/>
              <a:t>älterer</a:t>
            </a:r>
            <a:r>
              <a:rPr lang="en-GB" dirty="0"/>
              <a:t> </a:t>
            </a:r>
            <a:r>
              <a:rPr lang="en-GB" dirty="0" err="1"/>
              <a:t>Erwachsener</a:t>
            </a:r>
            <a:r>
              <a:rPr lang="en-GB" dirty="0"/>
              <a:t> </a:t>
            </a:r>
            <a:r>
              <a:rPr lang="en-GB" dirty="0" err="1"/>
              <a:t>daher</a:t>
            </a:r>
            <a:r>
              <a:rPr lang="en-GB" dirty="0"/>
              <a:t> </a:t>
            </a:r>
            <a:r>
              <a:rPr lang="en-GB" dirty="0" err="1"/>
              <a:t>durch</a:t>
            </a:r>
            <a:r>
              <a:rPr lang="en-GB" dirty="0"/>
              <a:t> </a:t>
            </a:r>
            <a:r>
              <a:rPr lang="en-GB" dirty="0" err="1"/>
              <a:t>Einschränkungen</a:t>
            </a:r>
            <a:r>
              <a:rPr lang="en-GB" dirty="0"/>
              <a:t> </a:t>
            </a:r>
            <a:r>
              <a:rPr lang="en-GB" dirty="0" err="1"/>
              <a:t>oder</a:t>
            </a:r>
            <a:r>
              <a:rPr lang="en-GB" dirty="0"/>
              <a:t> </a:t>
            </a:r>
            <a:r>
              <a:rPr lang="en-GB" dirty="0" err="1"/>
              <a:t>Spannungen</a:t>
            </a:r>
            <a:r>
              <a:rPr lang="en-GB" dirty="0"/>
              <a:t> </a:t>
            </a:r>
            <a:r>
              <a:rPr lang="en-GB" dirty="0" err="1"/>
              <a:t>gekennzeichnet</a:t>
            </a:r>
            <a:r>
              <a:rPr lang="en-GB" dirty="0"/>
              <a:t> sein, die </a:t>
            </a:r>
            <a:r>
              <a:rPr lang="en-GB" dirty="0" err="1"/>
              <a:t>ihre</a:t>
            </a:r>
            <a:r>
              <a:rPr lang="en-GB" dirty="0"/>
              <a:t> Gesundheit und </a:t>
            </a:r>
            <a:r>
              <a:rPr lang="en-GB" dirty="0" err="1"/>
              <a:t>ihr</a:t>
            </a:r>
            <a:r>
              <a:rPr lang="en-GB" dirty="0"/>
              <a:t> </a:t>
            </a:r>
            <a:r>
              <a:rPr lang="en-GB" dirty="0" err="1"/>
              <a:t>Wohlbefinden</a:t>
            </a:r>
            <a:r>
              <a:rPr lang="en-GB" dirty="0"/>
              <a:t> </a:t>
            </a:r>
            <a:r>
              <a:rPr lang="en-GB" dirty="0" err="1"/>
              <a:t>eher</a:t>
            </a:r>
            <a:r>
              <a:rPr lang="en-GB" dirty="0"/>
              <a:t> </a:t>
            </a:r>
            <a:r>
              <a:rPr lang="en-GB" dirty="0" err="1"/>
              <a:t>beeinträchtigen</a:t>
            </a:r>
            <a:r>
              <a:rPr lang="en-GB" dirty="0"/>
              <a:t> </a:t>
            </a:r>
            <a:r>
              <a:rPr lang="en-GB" dirty="0" err="1"/>
              <a:t>als</a:t>
            </a:r>
            <a:r>
              <a:rPr lang="en-GB" dirty="0"/>
              <a:t> </a:t>
            </a:r>
            <a:r>
              <a:rPr lang="en-GB" dirty="0" err="1"/>
              <a:t>fördern</a:t>
            </a:r>
            <a:r>
              <a:rPr lang="en-GB" dirty="0"/>
              <a:t>. </a:t>
            </a: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7">
            <a:hlinkClick r:id="" action="ppaction://media"/>
            <a:extLst>
              <a:ext uri="{FF2B5EF4-FFF2-40B4-BE49-F238E27FC236}">
                <a16:creationId xmlns:a16="http://schemas.microsoft.com/office/drawing/2014/main" id="{D5BC6FAB-2F74-4EF9-8A50-68CB16D54040}"/>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4594356"/>
            <a:ext cx="487363" cy="487363"/>
          </a:xfrm>
          <a:prstGeom prst="ellipse">
            <a:avLst/>
          </a:prstGeom>
          <a:ln>
            <a:noFill/>
          </a:ln>
          <a:effectLst>
            <a:softEdge rad="112500"/>
          </a:effectLst>
        </p:spPr>
      </p:pic>
    </p:spTree>
    <p:extLst>
      <p:ext uri="{BB962C8B-B14F-4D97-AF65-F5344CB8AC3E}">
        <p14:creationId xmlns:p14="http://schemas.microsoft.com/office/powerpoint/2010/main" val="320764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1754326"/>
          </a:xfrm>
          <a:prstGeom prst="rect">
            <a:avLst/>
          </a:prstGeom>
          <a:noFill/>
        </p:spPr>
        <p:txBody>
          <a:bodyPr wrap="square" rtlCol="0">
            <a:spAutoFit/>
          </a:bodyPr>
          <a:lstStyle/>
          <a:p>
            <a:pPr algn="just"/>
            <a:r>
              <a:rPr lang="en-GB" dirty="0"/>
              <a:t>Eine </a:t>
            </a:r>
            <a:r>
              <a:rPr lang="en-GB" dirty="0" err="1"/>
              <a:t>fruchtbare</a:t>
            </a:r>
            <a:r>
              <a:rPr lang="en-GB" dirty="0"/>
              <a:t> </a:t>
            </a:r>
            <a:r>
              <a:rPr lang="en-GB" dirty="0" err="1"/>
              <a:t>Richtung</a:t>
            </a:r>
            <a:r>
              <a:rPr lang="en-GB" dirty="0"/>
              <a:t> </a:t>
            </a:r>
            <a:r>
              <a:rPr lang="en-GB" dirty="0" err="1"/>
              <a:t>für</a:t>
            </a:r>
            <a:r>
              <a:rPr lang="en-GB" dirty="0"/>
              <a:t> </a:t>
            </a:r>
            <a:r>
              <a:rPr lang="en-GB" dirty="0" err="1"/>
              <a:t>zukünftige</a:t>
            </a:r>
            <a:r>
              <a:rPr lang="en-GB" dirty="0"/>
              <a:t> </a:t>
            </a:r>
            <a:r>
              <a:rPr lang="en-GB" dirty="0" err="1"/>
              <a:t>Forschung</a:t>
            </a:r>
            <a:r>
              <a:rPr lang="en-GB" dirty="0"/>
              <a:t> und das </a:t>
            </a:r>
            <a:r>
              <a:rPr lang="en-GB" dirty="0" err="1"/>
              <a:t>Ziel</a:t>
            </a:r>
            <a:r>
              <a:rPr lang="en-GB" dirty="0"/>
              <a:t> dieses </a:t>
            </a:r>
            <a:r>
              <a:rPr lang="en-GB" dirty="0" err="1"/>
              <a:t>Kapitels</a:t>
            </a:r>
            <a:r>
              <a:rPr lang="en-GB" dirty="0"/>
              <a:t> </a:t>
            </a:r>
            <a:r>
              <a:rPr lang="en-GB" dirty="0" err="1"/>
              <a:t>ist</a:t>
            </a:r>
            <a:r>
              <a:rPr lang="en-GB" dirty="0"/>
              <a:t> es, </a:t>
            </a:r>
            <a:r>
              <a:rPr lang="en-GB" dirty="0" err="1"/>
              <a:t>zu</a:t>
            </a:r>
            <a:r>
              <a:rPr lang="en-GB" dirty="0"/>
              <a:t> </a:t>
            </a:r>
            <a:r>
              <a:rPr lang="en-GB" dirty="0" err="1"/>
              <a:t>untersuchen</a:t>
            </a:r>
            <a:r>
              <a:rPr lang="en-GB" dirty="0"/>
              <a:t>, </a:t>
            </a:r>
            <a:r>
              <a:rPr lang="en-GB" dirty="0" err="1"/>
              <a:t>wie</a:t>
            </a:r>
            <a:r>
              <a:rPr lang="en-GB" dirty="0"/>
              <a:t> </a:t>
            </a:r>
            <a:r>
              <a:rPr lang="en-GB" dirty="0" err="1"/>
              <a:t>ältere</a:t>
            </a:r>
            <a:r>
              <a:rPr lang="en-GB" dirty="0"/>
              <a:t> </a:t>
            </a:r>
            <a:r>
              <a:rPr lang="en-GB" dirty="0" err="1"/>
              <a:t>Erwachsene</a:t>
            </a:r>
            <a:r>
              <a:rPr lang="en-GB" dirty="0"/>
              <a:t> </a:t>
            </a:r>
            <a:r>
              <a:rPr lang="en-GB" dirty="0" err="1"/>
              <a:t>versuchen</a:t>
            </a:r>
            <a:r>
              <a:rPr lang="en-GB" dirty="0"/>
              <a:t>, </a:t>
            </a:r>
            <a:r>
              <a:rPr lang="en-GB" dirty="0" err="1"/>
              <a:t>ihre</a:t>
            </a:r>
            <a:r>
              <a:rPr lang="en-GB" dirty="0"/>
              <a:t> </a:t>
            </a:r>
            <a:r>
              <a:rPr lang="en-GB" dirty="0" err="1"/>
              <a:t>soziale</a:t>
            </a:r>
            <a:r>
              <a:rPr lang="en-GB" dirty="0"/>
              <a:t> Welt </a:t>
            </a:r>
            <a:r>
              <a:rPr lang="en-GB" dirty="0" err="1"/>
              <a:t>zu</a:t>
            </a:r>
            <a:r>
              <a:rPr lang="en-GB" dirty="0"/>
              <a:t> </a:t>
            </a:r>
            <a:r>
              <a:rPr lang="en-GB" dirty="0" err="1"/>
              <a:t>managen</a:t>
            </a:r>
            <a:r>
              <a:rPr lang="en-GB" dirty="0"/>
              <a:t>, um positive </a:t>
            </a:r>
            <a:r>
              <a:rPr lang="en-GB" dirty="0" err="1"/>
              <a:t>Interaktionen</a:t>
            </a:r>
            <a:r>
              <a:rPr lang="en-GB" dirty="0"/>
              <a:t> </a:t>
            </a:r>
            <a:r>
              <a:rPr lang="en-GB" dirty="0" err="1"/>
              <a:t>mit</a:t>
            </a:r>
            <a:r>
              <a:rPr lang="en-GB" dirty="0"/>
              <a:t> </a:t>
            </a:r>
            <a:r>
              <a:rPr lang="en-GB" dirty="0" err="1"/>
              <a:t>anderen</a:t>
            </a:r>
            <a:r>
              <a:rPr lang="en-GB" dirty="0"/>
              <a:t> </a:t>
            </a:r>
            <a:r>
              <a:rPr lang="en-GB" dirty="0" err="1"/>
              <a:t>zu</a:t>
            </a:r>
            <a:r>
              <a:rPr lang="en-GB" dirty="0"/>
              <a:t> </a:t>
            </a:r>
            <a:r>
              <a:rPr lang="en-GB" dirty="0" err="1"/>
              <a:t>maximieren</a:t>
            </a:r>
            <a:r>
              <a:rPr lang="en-GB" dirty="0"/>
              <a:t>, negative </a:t>
            </a:r>
            <a:r>
              <a:rPr lang="en-GB" dirty="0" err="1"/>
              <a:t>Interaktionen</a:t>
            </a:r>
            <a:r>
              <a:rPr lang="en-GB" dirty="0"/>
              <a:t> </a:t>
            </a:r>
            <a:r>
              <a:rPr lang="en-GB" dirty="0" err="1"/>
              <a:t>zu</a:t>
            </a:r>
            <a:r>
              <a:rPr lang="en-GB" dirty="0"/>
              <a:t> </a:t>
            </a:r>
            <a:r>
              <a:rPr lang="en-GB" dirty="0" err="1"/>
              <a:t>vermeiden</a:t>
            </a:r>
            <a:r>
              <a:rPr lang="en-GB" dirty="0"/>
              <a:t> und </a:t>
            </a:r>
            <a:r>
              <a:rPr lang="en-GB" dirty="0" err="1"/>
              <a:t>ihre</a:t>
            </a:r>
            <a:r>
              <a:rPr lang="en-GB" dirty="0"/>
              <a:t> </a:t>
            </a:r>
            <a:r>
              <a:rPr lang="en-GB" dirty="0" err="1"/>
              <a:t>sozialen</a:t>
            </a:r>
            <a:r>
              <a:rPr lang="en-GB" dirty="0"/>
              <a:t> </a:t>
            </a:r>
            <a:r>
              <a:rPr lang="en-GB" dirty="0" err="1"/>
              <a:t>Bedürfnisse</a:t>
            </a:r>
            <a:r>
              <a:rPr lang="en-GB" dirty="0"/>
              <a:t> </a:t>
            </a:r>
            <a:r>
              <a:rPr lang="en-GB" dirty="0" err="1"/>
              <a:t>nach</a:t>
            </a:r>
            <a:r>
              <a:rPr lang="en-GB" dirty="0"/>
              <a:t> </a:t>
            </a:r>
            <a:r>
              <a:rPr lang="en-GB" dirty="0" err="1"/>
              <a:t>dem</a:t>
            </a:r>
            <a:r>
              <a:rPr lang="en-GB" dirty="0"/>
              <a:t> </a:t>
            </a:r>
            <a:r>
              <a:rPr lang="en-GB" dirty="0" err="1"/>
              <a:t>Verlust</a:t>
            </a:r>
            <a:r>
              <a:rPr lang="en-GB" dirty="0"/>
              <a:t> von </a:t>
            </a:r>
            <a:r>
              <a:rPr lang="en-GB" dirty="0" err="1"/>
              <a:t>Beziehungen</a:t>
            </a:r>
            <a:r>
              <a:rPr lang="en-GB" dirty="0"/>
              <a:t> </a:t>
            </a:r>
            <a:r>
              <a:rPr lang="en-GB" dirty="0" err="1"/>
              <a:t>zu</a:t>
            </a:r>
            <a:r>
              <a:rPr lang="en-GB" dirty="0"/>
              <a:t> </a:t>
            </a:r>
            <a:r>
              <a:rPr lang="en-GB" dirty="0" err="1"/>
              <a:t>erfüllen</a:t>
            </a:r>
            <a:r>
              <a:rPr lang="en-GB" dirty="0"/>
              <a:t>.</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8">
            <a:hlinkClick r:id="" action="ppaction://media"/>
            <a:extLst>
              <a:ext uri="{FF2B5EF4-FFF2-40B4-BE49-F238E27FC236}">
                <a16:creationId xmlns:a16="http://schemas.microsoft.com/office/drawing/2014/main" id="{47E09E5C-61A4-493D-9A34-9A2AC049892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4783267"/>
            <a:ext cx="487363" cy="487363"/>
          </a:xfrm>
          <a:prstGeom prst="ellipse">
            <a:avLst/>
          </a:prstGeom>
          <a:ln>
            <a:noFill/>
          </a:ln>
          <a:effectLst>
            <a:softEdge rad="112500"/>
          </a:effectLst>
        </p:spPr>
      </p:pic>
    </p:spTree>
    <p:extLst>
      <p:ext uri="{BB962C8B-B14F-4D97-AF65-F5344CB8AC3E}">
        <p14:creationId xmlns:p14="http://schemas.microsoft.com/office/powerpoint/2010/main" val="320993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862322"/>
          </a:xfrm>
          <a:prstGeom prst="rect">
            <a:avLst/>
          </a:prstGeom>
          <a:noFill/>
        </p:spPr>
        <p:txBody>
          <a:bodyPr wrap="square" rtlCol="0">
            <a:spAutoFit/>
          </a:bodyPr>
          <a:lstStyle/>
          <a:p>
            <a:pPr algn="just"/>
            <a:r>
              <a:rPr lang="en-GB" dirty="0"/>
              <a:t>Das Altern </a:t>
            </a:r>
            <a:r>
              <a:rPr lang="en-GB" dirty="0" err="1"/>
              <a:t>geht</a:t>
            </a:r>
            <a:r>
              <a:rPr lang="en-GB" dirty="0"/>
              <a:t> </a:t>
            </a:r>
            <a:r>
              <a:rPr lang="en-GB" dirty="0" err="1"/>
              <a:t>häufig</a:t>
            </a:r>
            <a:r>
              <a:rPr lang="en-GB" dirty="0"/>
              <a:t> </a:t>
            </a:r>
            <a:r>
              <a:rPr lang="en-GB" dirty="0" err="1"/>
              <a:t>mit</a:t>
            </a:r>
            <a:r>
              <a:rPr lang="en-GB" dirty="0"/>
              <a:t> </a:t>
            </a:r>
            <a:r>
              <a:rPr lang="en-GB" dirty="0" err="1"/>
              <a:t>einem</a:t>
            </a:r>
            <a:r>
              <a:rPr lang="en-GB" dirty="0"/>
              <a:t> </a:t>
            </a:r>
            <a:r>
              <a:rPr lang="en-GB" dirty="0" err="1"/>
              <a:t>körperlichen</a:t>
            </a:r>
            <a:r>
              <a:rPr lang="en-GB" dirty="0"/>
              <a:t> </a:t>
            </a:r>
            <a:r>
              <a:rPr lang="en-GB" dirty="0" err="1"/>
              <a:t>Verfall</a:t>
            </a:r>
            <a:r>
              <a:rPr lang="en-GB" dirty="0"/>
              <a:t> </a:t>
            </a:r>
            <a:r>
              <a:rPr lang="en-GB" dirty="0" err="1"/>
              <a:t>einher</a:t>
            </a:r>
            <a:r>
              <a:rPr lang="en-GB" dirty="0"/>
              <a:t>. </a:t>
            </a:r>
            <a:r>
              <a:rPr lang="en-GB" dirty="0" err="1"/>
              <a:t>Wir</a:t>
            </a:r>
            <a:r>
              <a:rPr lang="en-GB" dirty="0"/>
              <a:t> </a:t>
            </a:r>
            <a:r>
              <a:rPr lang="en-GB" dirty="0" err="1"/>
              <a:t>beginnen</a:t>
            </a:r>
            <a:r>
              <a:rPr lang="en-GB" dirty="0"/>
              <a:t> </a:t>
            </a:r>
            <a:r>
              <a:rPr lang="en-GB" dirty="0" err="1"/>
              <a:t>daher</a:t>
            </a:r>
            <a:r>
              <a:rPr lang="en-GB" dirty="0"/>
              <a:t> </a:t>
            </a:r>
            <a:r>
              <a:rPr lang="en-GB" dirty="0" err="1"/>
              <a:t>mit</a:t>
            </a:r>
            <a:r>
              <a:rPr lang="en-GB" dirty="0"/>
              <a:t> der </a:t>
            </a:r>
            <a:r>
              <a:rPr lang="en-GB" dirty="0" err="1"/>
              <a:t>Darstellung</a:t>
            </a:r>
            <a:r>
              <a:rPr lang="en-GB" dirty="0"/>
              <a:t> der Rolle, die </a:t>
            </a:r>
            <a:r>
              <a:rPr lang="en-GB" dirty="0" err="1"/>
              <a:t>soziale</a:t>
            </a:r>
            <a:r>
              <a:rPr lang="en-GB" dirty="0"/>
              <a:t> </a:t>
            </a:r>
            <a:r>
              <a:rPr lang="en-GB" dirty="0" err="1"/>
              <a:t>Beziehungen</a:t>
            </a:r>
            <a:r>
              <a:rPr lang="en-GB" dirty="0"/>
              <a:t> </a:t>
            </a:r>
            <a:r>
              <a:rPr lang="en-GB" dirty="0" err="1"/>
              <a:t>beim</a:t>
            </a:r>
            <a:r>
              <a:rPr lang="en-GB" dirty="0"/>
              <a:t> </a:t>
            </a:r>
            <a:r>
              <a:rPr lang="en-GB" dirty="0" err="1"/>
              <a:t>Auftreten</a:t>
            </a:r>
            <a:r>
              <a:rPr lang="en-GB" dirty="0"/>
              <a:t> und </a:t>
            </a:r>
            <a:r>
              <a:rPr lang="en-GB" dirty="0" err="1"/>
              <a:t>Fortschreiten</a:t>
            </a:r>
            <a:r>
              <a:rPr lang="en-GB" dirty="0"/>
              <a:t> von </a:t>
            </a:r>
            <a:r>
              <a:rPr lang="en-GB" dirty="0" err="1"/>
              <a:t>Behinderungen</a:t>
            </a:r>
            <a:r>
              <a:rPr lang="en-GB" dirty="0"/>
              <a:t> </a:t>
            </a:r>
            <a:r>
              <a:rPr lang="en-GB" dirty="0" err="1"/>
              <a:t>im</a:t>
            </a:r>
            <a:r>
              <a:rPr lang="en-GB" dirty="0"/>
              <a:t> </a:t>
            </a:r>
            <a:r>
              <a:rPr lang="en-GB" dirty="0" err="1"/>
              <a:t>späteren</a:t>
            </a:r>
            <a:r>
              <a:rPr lang="en-GB" dirty="0"/>
              <a:t> Leben </a:t>
            </a:r>
            <a:r>
              <a:rPr lang="en-GB" dirty="0" err="1"/>
              <a:t>spielen</a:t>
            </a:r>
            <a:r>
              <a:rPr lang="en-GB" dirty="0"/>
              <a:t> </a:t>
            </a:r>
            <a:r>
              <a:rPr lang="en-GB" dirty="0" err="1"/>
              <a:t>können</a:t>
            </a:r>
            <a:r>
              <a:rPr lang="en-GB" dirty="0"/>
              <a:t>. </a:t>
            </a:r>
            <a:r>
              <a:rPr lang="en-GB" dirty="0" err="1"/>
              <a:t>Anschließend</a:t>
            </a:r>
            <a:r>
              <a:rPr lang="en-GB" dirty="0"/>
              <a:t> </a:t>
            </a:r>
            <a:r>
              <a:rPr lang="en-GB" dirty="0" err="1"/>
              <a:t>betrachten</a:t>
            </a:r>
            <a:r>
              <a:rPr lang="en-GB" dirty="0"/>
              <a:t> </a:t>
            </a:r>
            <a:r>
              <a:rPr lang="en-GB" dirty="0" err="1"/>
              <a:t>wir</a:t>
            </a:r>
            <a:r>
              <a:rPr lang="en-GB" dirty="0"/>
              <a:t>, </a:t>
            </a:r>
            <a:r>
              <a:rPr lang="en-GB" dirty="0" err="1"/>
              <a:t>wie</a:t>
            </a:r>
            <a:r>
              <a:rPr lang="en-GB" dirty="0"/>
              <a:t> </a:t>
            </a:r>
            <a:r>
              <a:rPr lang="en-GB" dirty="0" err="1"/>
              <a:t>ältere</a:t>
            </a:r>
            <a:r>
              <a:rPr lang="en-GB" dirty="0"/>
              <a:t> </a:t>
            </a:r>
            <a:r>
              <a:rPr lang="en-GB" dirty="0" err="1"/>
              <a:t>Erwachsene</a:t>
            </a:r>
            <a:r>
              <a:rPr lang="en-GB" dirty="0"/>
              <a:t> </a:t>
            </a:r>
            <a:r>
              <a:rPr lang="en-GB" dirty="0" err="1"/>
              <a:t>versuchen</a:t>
            </a:r>
            <a:r>
              <a:rPr lang="en-GB" dirty="0"/>
              <a:t>, </a:t>
            </a:r>
            <a:r>
              <a:rPr lang="en-GB" dirty="0" err="1"/>
              <a:t>ihre</a:t>
            </a:r>
            <a:r>
              <a:rPr lang="en-GB" dirty="0"/>
              <a:t> </a:t>
            </a:r>
            <a:r>
              <a:rPr lang="en-GB" dirty="0" err="1"/>
              <a:t>sozialen</a:t>
            </a:r>
            <a:r>
              <a:rPr lang="en-GB" dirty="0"/>
              <a:t> </a:t>
            </a:r>
            <a:r>
              <a:rPr lang="en-GB" dirty="0" err="1"/>
              <a:t>Beziehungen</a:t>
            </a:r>
            <a:r>
              <a:rPr lang="en-GB" dirty="0"/>
              <a:t> </a:t>
            </a:r>
            <a:r>
              <a:rPr lang="en-GB" dirty="0" err="1"/>
              <a:t>zu</a:t>
            </a:r>
            <a:r>
              <a:rPr lang="en-GB" dirty="0"/>
              <a:t> </a:t>
            </a:r>
            <a:r>
              <a:rPr lang="en-GB" dirty="0" err="1"/>
              <a:t>regulieren</a:t>
            </a:r>
            <a:r>
              <a:rPr lang="en-GB" dirty="0"/>
              <a:t>, um positive </a:t>
            </a:r>
            <a:r>
              <a:rPr lang="en-GB" dirty="0" err="1"/>
              <a:t>Interaktionen</a:t>
            </a:r>
            <a:r>
              <a:rPr lang="en-GB" dirty="0"/>
              <a:t> </a:t>
            </a:r>
            <a:r>
              <a:rPr lang="en-GB" dirty="0" err="1"/>
              <a:t>zu</a:t>
            </a:r>
            <a:r>
              <a:rPr lang="en-GB" dirty="0"/>
              <a:t> </a:t>
            </a:r>
            <a:r>
              <a:rPr lang="en-GB" dirty="0" err="1"/>
              <a:t>maximieren</a:t>
            </a:r>
            <a:r>
              <a:rPr lang="en-GB" dirty="0"/>
              <a:t>, negative </a:t>
            </a:r>
            <a:r>
              <a:rPr lang="en-GB" dirty="0" err="1"/>
              <a:t>Interaktionen</a:t>
            </a:r>
            <a:r>
              <a:rPr lang="en-GB" dirty="0"/>
              <a:t> </a:t>
            </a:r>
            <a:r>
              <a:rPr lang="en-GB" dirty="0" err="1"/>
              <a:t>zu</a:t>
            </a:r>
            <a:r>
              <a:rPr lang="en-GB" dirty="0"/>
              <a:t> </a:t>
            </a:r>
            <a:r>
              <a:rPr lang="en-GB" dirty="0" err="1"/>
              <a:t>minimieren</a:t>
            </a:r>
            <a:r>
              <a:rPr lang="en-GB" dirty="0"/>
              <a:t> und </a:t>
            </a:r>
            <a:r>
              <a:rPr lang="en-GB" dirty="0" err="1"/>
              <a:t>sich</a:t>
            </a:r>
            <a:r>
              <a:rPr lang="en-GB" dirty="0"/>
              <a:t> an </a:t>
            </a:r>
            <a:r>
              <a:rPr lang="en-GB" dirty="0" err="1"/>
              <a:t>Beziehungsverluste</a:t>
            </a:r>
            <a:r>
              <a:rPr lang="en-GB" dirty="0"/>
              <a:t> </a:t>
            </a:r>
            <a:r>
              <a:rPr lang="en-GB" dirty="0" err="1"/>
              <a:t>anzupassen</a:t>
            </a:r>
            <a:r>
              <a:rPr lang="en-GB" dirty="0"/>
              <a:t>. Es </a:t>
            </a:r>
            <a:r>
              <a:rPr lang="en-GB" dirty="0" err="1"/>
              <a:t>werden</a:t>
            </a:r>
            <a:r>
              <a:rPr lang="en-GB" dirty="0"/>
              <a:t> </a:t>
            </a:r>
            <a:r>
              <a:rPr lang="en-GB" dirty="0" err="1"/>
              <a:t>drei</a:t>
            </a:r>
            <a:r>
              <a:rPr lang="en-GB" dirty="0"/>
              <a:t> </a:t>
            </a:r>
            <a:r>
              <a:rPr lang="en-GB" dirty="0" err="1"/>
              <a:t>Perspektiven</a:t>
            </a:r>
            <a:r>
              <a:rPr lang="en-GB" dirty="0"/>
              <a:t> auf die </a:t>
            </a:r>
            <a:r>
              <a:rPr lang="en-GB" dirty="0" err="1"/>
              <a:t>Prozesse</a:t>
            </a:r>
            <a:r>
              <a:rPr lang="en-GB" dirty="0"/>
              <a:t> der </a:t>
            </a:r>
            <a:r>
              <a:rPr lang="en-GB" dirty="0" err="1"/>
              <a:t>Beziehungsregulierung</a:t>
            </a:r>
            <a:r>
              <a:rPr lang="en-GB" dirty="0"/>
              <a:t> </a:t>
            </a:r>
            <a:r>
              <a:rPr lang="en-GB" dirty="0" err="1"/>
              <a:t>untersucht</a:t>
            </a:r>
            <a:r>
              <a:rPr lang="en-GB" dirty="0"/>
              <a:t>. </a:t>
            </a: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938992"/>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a:t>
            </a:r>
            <a:r>
              <a:rPr lang="en-GB" sz="2000" dirty="0" err="1">
                <a:latin typeface="Arial" panose="020B0604020202020204" pitchFamily="34" charset="0"/>
                <a:cs typeface="Arial" panose="020B0604020202020204" pitchFamily="34" charset="0"/>
              </a:rPr>
              <a:t>diesem</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Hörbuch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erfahren</a:t>
            </a:r>
            <a:r>
              <a:rPr lang="en-GB" sz="2000" dirty="0">
                <a:latin typeface="Arial" panose="020B0604020202020204" pitchFamily="34" charset="0"/>
                <a:cs typeface="Arial" panose="020B0604020202020204" pitchFamily="34" charset="0"/>
              </a:rPr>
              <a:t> Sie </a:t>
            </a:r>
            <a:r>
              <a:rPr lang="en-GB" sz="2000" dirty="0" err="1">
                <a:latin typeface="Arial" panose="020B0604020202020204" pitchFamily="34" charset="0"/>
                <a:cs typeface="Arial" panose="020B0604020202020204" pitchFamily="34" charset="0"/>
              </a:rPr>
              <a:t>mehr</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über</a:t>
            </a:r>
            <a:r>
              <a:rPr lang="en-GB" sz="2000" dirty="0">
                <a:latin typeface="Arial" panose="020B0604020202020204" pitchFamily="34" charset="0"/>
                <a:cs typeface="Arial" panose="020B0604020202020204" pitchFamily="34" charset="0"/>
              </a:rPr>
              <a:t> das </a:t>
            </a:r>
            <a:r>
              <a:rPr lang="en-GB" sz="2000" dirty="0" err="1">
                <a:latin typeface="Arial" panose="020B0604020202020204" pitchFamily="34" charset="0"/>
                <a:cs typeface="Arial" panose="020B0604020202020204" pitchFamily="34" charset="0"/>
              </a:rPr>
              <a:t>emotionale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Wohlbefinden</a:t>
            </a:r>
            <a:r>
              <a:rPr lang="en-GB" sz="2000" dirty="0">
                <a:latin typeface="Arial" panose="020B0604020202020204" pitchFamily="34" charset="0"/>
                <a:cs typeface="Arial" panose="020B0604020202020204" pitchFamily="34" charset="0"/>
              </a:rPr>
              <a:t> von </a:t>
            </a:r>
            <a:r>
              <a:rPr lang="en-GB" sz="2000" dirty="0" err="1">
                <a:latin typeface="Arial" panose="020B0604020202020204" pitchFamily="34" charset="0"/>
                <a:cs typeface="Arial" panose="020B0604020202020204" pitchFamily="34" charset="0"/>
              </a:rPr>
              <a:t>älteren</a:t>
            </a:r>
            <a:r>
              <a:rPr lang="en-GB" sz="2000" dirty="0">
                <a:latin typeface="Arial" panose="020B0604020202020204" pitchFamily="34" charset="0"/>
                <a:cs typeface="Arial" panose="020B0604020202020204" pitchFamily="34" charset="0"/>
              </a:rPr>
              <a:t> Menschen</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wellbeing9">
            <a:hlinkClick r:id="" action="ppaction://media"/>
            <a:extLst>
              <a:ext uri="{FF2B5EF4-FFF2-40B4-BE49-F238E27FC236}">
                <a16:creationId xmlns:a16="http://schemas.microsoft.com/office/drawing/2014/main" id="{FD49A920-DC80-40EF-9F0D-C2AAF600F7FE}"/>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19579" y="4957590"/>
            <a:ext cx="487363" cy="487363"/>
          </a:xfrm>
          <a:prstGeom prst="ellipse">
            <a:avLst/>
          </a:prstGeom>
          <a:ln>
            <a:noFill/>
          </a:ln>
          <a:effectLst>
            <a:softEdge rad="112500"/>
          </a:effectLst>
        </p:spPr>
      </p:pic>
    </p:spTree>
    <p:extLst>
      <p:ext uri="{BB962C8B-B14F-4D97-AF65-F5344CB8AC3E}">
        <p14:creationId xmlns:p14="http://schemas.microsoft.com/office/powerpoint/2010/main" val="357082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2136</TotalTime>
  <Words>820</Words>
  <Application>Microsoft Office PowerPoint</Application>
  <PresentationFormat>Widescreen</PresentationFormat>
  <Paragraphs>22</Paragraphs>
  <Slides>12</Slides>
  <Notes>0</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26</cp:revision>
  <dcterms:created xsi:type="dcterms:W3CDTF">2020-10-05T11:11:44Z</dcterms:created>
  <dcterms:modified xsi:type="dcterms:W3CDTF">2022-03-16T09:47:12Z</dcterms:modified>
</cp:coreProperties>
</file>