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mp3" ContentType="audio/m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handoutMasterIdLst>
    <p:handoutMasterId r:id="rId11"/>
  </p:handoutMasterIdLst>
  <p:sldIdLst>
    <p:sldId id="256" r:id="rId2"/>
    <p:sldId id="257" r:id="rId3"/>
    <p:sldId id="266" r:id="rId4"/>
    <p:sldId id="267" r:id="rId5"/>
    <p:sldId id="268" r:id="rId6"/>
    <p:sldId id="269" r:id="rId7"/>
    <p:sldId id="270" r:id="rId8"/>
    <p:sldId id="271" r:id="rId9"/>
    <p:sldId id="265"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FE3"/>
    <a:srgbClr val="FFCCFF"/>
    <a:srgbClr val="D13673"/>
    <a:srgbClr val="009CDD"/>
    <a:srgbClr val="C2C0CF"/>
    <a:srgbClr val="F9B233"/>
    <a:srgbClr val="E61873"/>
    <a:srgbClr val="A3295F"/>
    <a:srgbClr val="02A0E3"/>
    <a:srgbClr val="02974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34"/>
    <p:restoredTop sz="96327"/>
  </p:normalViewPr>
  <p:slideViewPr>
    <p:cSldViewPr snapToGrid="0" snapToObjects="1">
      <p:cViewPr varScale="1">
        <p:scale>
          <a:sx n="87" d="100"/>
          <a:sy n="87" d="100"/>
        </p:scale>
        <p:origin x="710" y="82"/>
      </p:cViewPr>
      <p:guideLst/>
    </p:cSldViewPr>
  </p:slideViewPr>
  <p:notesTextViewPr>
    <p:cViewPr>
      <p:scale>
        <a:sx n="1" d="1"/>
        <a:sy n="1" d="1"/>
      </p:scale>
      <p:origin x="0" y="0"/>
    </p:cViewPr>
  </p:notesTextViewPr>
  <p:notesViewPr>
    <p:cSldViewPr snapToGrid="0" snapToObjects="1">
      <p:cViewPr varScale="1">
        <p:scale>
          <a:sx n="124" d="100"/>
          <a:sy n="124" d="100"/>
        </p:scale>
        <p:origin x="4104" y="8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6F32D17-BAD5-493C-B955-3D00697EE2E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E"/>
          </a:p>
        </p:txBody>
      </p:sp>
      <p:sp>
        <p:nvSpPr>
          <p:cNvPr id="3" name="Date Placeholder 2">
            <a:extLst>
              <a:ext uri="{FF2B5EF4-FFF2-40B4-BE49-F238E27FC236}">
                <a16:creationId xmlns:a16="http://schemas.microsoft.com/office/drawing/2014/main" id="{5E385621-2031-4448-915D-28D05C37C00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B53CDD7-AE5D-48AA-92E7-EBA5C39516E8}" type="datetimeFigureOut">
              <a:rPr lang="en-IE" smtClean="0"/>
              <a:t>16/03/2022</a:t>
            </a:fld>
            <a:endParaRPr lang="en-IE"/>
          </a:p>
        </p:txBody>
      </p:sp>
      <p:sp>
        <p:nvSpPr>
          <p:cNvPr id="4" name="Footer Placeholder 3">
            <a:extLst>
              <a:ext uri="{FF2B5EF4-FFF2-40B4-BE49-F238E27FC236}">
                <a16:creationId xmlns:a16="http://schemas.microsoft.com/office/drawing/2014/main" id="{4F04571F-2312-44E0-9DDA-9ED1B1034FA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E"/>
          </a:p>
        </p:txBody>
      </p:sp>
      <p:sp>
        <p:nvSpPr>
          <p:cNvPr id="5" name="Slide Number Placeholder 4">
            <a:extLst>
              <a:ext uri="{FF2B5EF4-FFF2-40B4-BE49-F238E27FC236}">
                <a16:creationId xmlns:a16="http://schemas.microsoft.com/office/drawing/2014/main" id="{792A8360-6297-4D8C-AC8A-681253AB596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6B1A84E-7670-4899-A865-0DAEC45A0C30}" type="slidenum">
              <a:rPr lang="en-IE" smtClean="0"/>
              <a:t>‹#›</a:t>
            </a:fld>
            <a:endParaRPr lang="en-IE"/>
          </a:p>
        </p:txBody>
      </p:sp>
    </p:spTree>
    <p:extLst>
      <p:ext uri="{BB962C8B-B14F-4D97-AF65-F5344CB8AC3E}">
        <p14:creationId xmlns:p14="http://schemas.microsoft.com/office/powerpoint/2010/main" val="60107773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3128DD7-9856-0B4F-9C68-CC82E18E786B}" type="datetimeFigureOut">
              <a:rPr lang="en-US" smtClean="0"/>
              <a:t>3/16/2022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17348197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128DD7-9856-0B4F-9C68-CC82E18E786B}" type="datetimeFigureOut">
              <a:rPr lang="en-US" smtClean="0"/>
              <a:t>3/16/2022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26779450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128DD7-9856-0B4F-9C68-CC82E18E786B}" type="datetimeFigureOut">
              <a:rPr lang="en-US" smtClean="0"/>
              <a:t>3/16/2022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38039214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128DD7-9856-0B4F-9C68-CC82E18E786B}" type="datetimeFigureOut">
              <a:rPr lang="en-US" smtClean="0"/>
              <a:t>3/16/2022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41907363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3128DD7-9856-0B4F-9C68-CC82E18E786B}" type="datetimeFigureOut">
              <a:rPr lang="en-US" smtClean="0"/>
              <a:t>3/16/2022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28092213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3128DD7-9856-0B4F-9C68-CC82E18E786B}" type="datetimeFigureOut">
              <a:rPr lang="en-US" smtClean="0"/>
              <a:t>3/16/2022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33523840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3128DD7-9856-0B4F-9C68-CC82E18E786B}" type="datetimeFigureOut">
              <a:rPr lang="en-US" smtClean="0"/>
              <a:t>3/16/2022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36953381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3128DD7-9856-0B4F-9C68-CC82E18E786B}" type="datetimeFigureOut">
              <a:rPr lang="en-US" smtClean="0"/>
              <a:t>3/16/2022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19136637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128DD7-9856-0B4F-9C68-CC82E18E786B}" type="datetimeFigureOut">
              <a:rPr lang="en-US" smtClean="0"/>
              <a:t>3/16/2022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3592159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3128DD7-9856-0B4F-9C68-CC82E18E786B}" type="datetimeFigureOut">
              <a:rPr lang="en-US" smtClean="0"/>
              <a:t>3/16/2022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6383936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3128DD7-9856-0B4F-9C68-CC82E18E786B}" type="datetimeFigureOut">
              <a:rPr lang="en-US" smtClean="0"/>
              <a:t>3/16/2022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3565204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128DD7-9856-0B4F-9C68-CC82E18E786B}" type="datetimeFigureOut">
              <a:rPr lang="en-US" smtClean="0"/>
              <a:t>3/16/2022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7A6037-C16D-864B-8B93-3A002EED9D30}" type="slidenum">
              <a:rPr lang="en-US" smtClean="0"/>
              <a:t>‹#›</a:t>
            </a:fld>
            <a:endParaRPr lang="en-US"/>
          </a:p>
        </p:txBody>
      </p:sp>
    </p:spTree>
    <p:extLst>
      <p:ext uri="{BB962C8B-B14F-4D97-AF65-F5344CB8AC3E}">
        <p14:creationId xmlns:p14="http://schemas.microsoft.com/office/powerpoint/2010/main" val="17950067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8" Type="http://schemas.openxmlformats.org/officeDocument/2006/relationships/image" Target="../media/image6.gif"/><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2.mp3"/><Relationship Id="rId1" Type="http://schemas.microsoft.com/office/2007/relationships/media" Target="../media/media2.mp3"/><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image" Target="../media/image4.png"/><Relationship Id="rId9" Type="http://schemas.openxmlformats.org/officeDocument/2006/relationships/image" Target="../media/image3.png"/></Relationships>
</file>

<file path=ppt/slides/_rels/slide3.xml.rels><?xml version="1.0" encoding="UTF-8" standalone="yes"?>
<Relationships xmlns="http://schemas.openxmlformats.org/package/2006/relationships"><Relationship Id="rId8" Type="http://schemas.openxmlformats.org/officeDocument/2006/relationships/image" Target="../media/image6.gif"/><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3.mp3"/><Relationship Id="rId1" Type="http://schemas.microsoft.com/office/2007/relationships/media" Target="../media/media3.mp3"/><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image" Target="../media/image4.png"/><Relationship Id="rId9" Type="http://schemas.openxmlformats.org/officeDocument/2006/relationships/image" Target="../media/image3.png"/></Relationships>
</file>

<file path=ppt/slides/_rels/slide4.xml.rels><?xml version="1.0" encoding="UTF-8" standalone="yes"?>
<Relationships xmlns="http://schemas.openxmlformats.org/package/2006/relationships"><Relationship Id="rId8" Type="http://schemas.openxmlformats.org/officeDocument/2006/relationships/image" Target="../media/image6.gif"/><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4.mp3"/><Relationship Id="rId1" Type="http://schemas.microsoft.com/office/2007/relationships/media" Target="../media/media4.mp3"/><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image" Target="../media/image4.png"/><Relationship Id="rId9" Type="http://schemas.openxmlformats.org/officeDocument/2006/relationships/image" Target="../media/image3.png"/></Relationships>
</file>

<file path=ppt/slides/_rels/slide5.xml.rels><?xml version="1.0" encoding="UTF-8" standalone="yes"?>
<Relationships xmlns="http://schemas.openxmlformats.org/package/2006/relationships"><Relationship Id="rId8" Type="http://schemas.openxmlformats.org/officeDocument/2006/relationships/image" Target="../media/image6.gif"/><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5.mp3"/><Relationship Id="rId1" Type="http://schemas.microsoft.com/office/2007/relationships/media" Target="../media/media5.mp3"/><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image" Target="../media/image4.png"/><Relationship Id="rId9" Type="http://schemas.openxmlformats.org/officeDocument/2006/relationships/image" Target="../media/image3.png"/></Relationships>
</file>

<file path=ppt/slides/_rels/slide6.xml.rels><?xml version="1.0" encoding="UTF-8" standalone="yes"?>
<Relationships xmlns="http://schemas.openxmlformats.org/package/2006/relationships"><Relationship Id="rId8" Type="http://schemas.openxmlformats.org/officeDocument/2006/relationships/image" Target="../media/image6.gif"/><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6.mp3"/><Relationship Id="rId1" Type="http://schemas.microsoft.com/office/2007/relationships/media" Target="../media/media6.mp3"/><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image" Target="../media/image4.png"/><Relationship Id="rId9" Type="http://schemas.openxmlformats.org/officeDocument/2006/relationships/image" Target="../media/image3.png"/></Relationships>
</file>

<file path=ppt/slides/_rels/slide7.xml.rels><?xml version="1.0" encoding="UTF-8" standalone="yes"?>
<Relationships xmlns="http://schemas.openxmlformats.org/package/2006/relationships"><Relationship Id="rId8" Type="http://schemas.openxmlformats.org/officeDocument/2006/relationships/image" Target="../media/image6.gif"/><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7.mp3"/><Relationship Id="rId1" Type="http://schemas.microsoft.com/office/2007/relationships/media" Target="../media/media7.mp3"/><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image" Target="../media/image4.png"/><Relationship Id="rId9" Type="http://schemas.openxmlformats.org/officeDocument/2006/relationships/image" Target="../media/image3.png"/></Relationships>
</file>

<file path=ppt/slides/_rels/slide8.xml.rels><?xml version="1.0" encoding="UTF-8" standalone="yes"?>
<Relationships xmlns="http://schemas.openxmlformats.org/package/2006/relationships"><Relationship Id="rId8" Type="http://schemas.openxmlformats.org/officeDocument/2006/relationships/image" Target="../media/image6.gif"/><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8.mp3"/><Relationship Id="rId1" Type="http://schemas.microsoft.com/office/2007/relationships/media" Target="../media/media8.mp3"/><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image" Target="../media/image4.png"/><Relationship Id="rId9" Type="http://schemas.openxmlformats.org/officeDocument/2006/relationships/image" Target="../media/image3.png"/></Relationships>
</file>

<file path=ppt/slides/_rels/slide9.xml.rels><?xml version="1.0" encoding="UTF-8" standalone="yes"?>
<Relationships xmlns="http://schemas.openxmlformats.org/package/2006/relationships"><Relationship Id="rId8" Type="http://schemas.openxmlformats.org/officeDocument/2006/relationships/image" Target="../media/image11.jpg"/><Relationship Id="rId3" Type="http://schemas.openxmlformats.org/officeDocument/2006/relationships/image" Target="../media/image2.png"/><Relationship Id="rId7" Type="http://schemas.openxmlformats.org/officeDocument/2006/relationships/image" Target="../media/image10.png"/><Relationship Id="rId2" Type="http://schemas.openxmlformats.org/officeDocument/2006/relationships/image" Target="../media/image1.emf"/><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jpg"/><Relationship Id="rId9"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D13673">
                <a:alpha val="25000"/>
              </a:srgbClr>
            </a:gs>
            <a:gs pos="100000">
              <a:srgbClr val="009CDD">
                <a:alpha val="25000"/>
              </a:srgbClr>
            </a:gs>
          </a:gsLst>
          <a:lin ang="5400000" scaled="1"/>
        </a:gradFill>
        <a:effectLst/>
      </p:bgPr>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B8DD5A42-F94F-462E-998C-77B75A77E034}"/>
              </a:ext>
            </a:extLst>
          </p:cNvPr>
          <p:cNvGrpSpPr/>
          <p:nvPr/>
        </p:nvGrpSpPr>
        <p:grpSpPr>
          <a:xfrm>
            <a:off x="62446" y="5923729"/>
            <a:ext cx="3095986" cy="855907"/>
            <a:chOff x="9452113" y="5974207"/>
            <a:chExt cx="2739887" cy="784485"/>
          </a:xfrm>
        </p:grpSpPr>
        <p:sp>
          <p:nvSpPr>
            <p:cNvPr id="13" name="Rounded Rectangle 13">
              <a:extLst>
                <a:ext uri="{FF2B5EF4-FFF2-40B4-BE49-F238E27FC236}">
                  <a16:creationId xmlns:a16="http://schemas.microsoft.com/office/drawing/2014/main" id="{5600B9C3-525A-48FE-BD9B-C948D6E21F83}"/>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E047D4BF-8D47-4A7D-9EFA-F798AEC75F63}"/>
                </a:ext>
              </a:extLst>
            </p:cNvPr>
            <p:cNvPicPr>
              <a:picLocks noChangeAspect="1"/>
            </p:cNvPicPr>
            <p:nvPr/>
          </p:nvPicPr>
          <p:blipFill>
            <a:blip r:embed="rId4"/>
            <a:stretch>
              <a:fillRect/>
            </a:stretch>
          </p:blipFill>
          <p:spPr>
            <a:xfrm>
              <a:off x="9452113" y="5974207"/>
              <a:ext cx="2739887" cy="784485"/>
            </a:xfrm>
            <a:prstGeom prst="rect">
              <a:avLst/>
            </a:prstGeom>
          </p:spPr>
        </p:pic>
      </p:grpSp>
      <p:pic>
        <p:nvPicPr>
          <p:cNvPr id="3" name="Picture 2" descr="Logo&#10;&#10;Description automatically generated">
            <a:extLst>
              <a:ext uri="{FF2B5EF4-FFF2-40B4-BE49-F238E27FC236}">
                <a16:creationId xmlns:a16="http://schemas.microsoft.com/office/drawing/2014/main" id="{8B8B48E9-8307-4DA4-9FAB-53AD12DE14BF}"/>
              </a:ext>
            </a:extLst>
          </p:cNvPr>
          <p:cNvPicPr>
            <a:picLocks noChangeAspect="1"/>
          </p:cNvPicPr>
          <p:nvPr/>
        </p:nvPicPr>
        <p:blipFill>
          <a:blip r:embed="rId5"/>
          <a:stretch>
            <a:fillRect/>
          </a:stretch>
        </p:blipFill>
        <p:spPr>
          <a:xfrm>
            <a:off x="399953" y="513791"/>
            <a:ext cx="8575002" cy="2205657"/>
          </a:xfrm>
          <a:prstGeom prst="rect">
            <a:avLst/>
          </a:prstGeom>
        </p:spPr>
      </p:pic>
      <p:sp>
        <p:nvSpPr>
          <p:cNvPr id="2" name="TextBox 1">
            <a:extLst>
              <a:ext uri="{FF2B5EF4-FFF2-40B4-BE49-F238E27FC236}">
                <a16:creationId xmlns:a16="http://schemas.microsoft.com/office/drawing/2014/main" id="{D7F5925F-5040-4F83-BEBB-F63A54DF717E}"/>
              </a:ext>
            </a:extLst>
          </p:cNvPr>
          <p:cNvSpPr txBox="1"/>
          <p:nvPr/>
        </p:nvSpPr>
        <p:spPr>
          <a:xfrm>
            <a:off x="6787662" y="3785174"/>
            <a:ext cx="4499670" cy="369332"/>
          </a:xfrm>
          <a:prstGeom prst="rect">
            <a:avLst/>
          </a:prstGeom>
          <a:noFill/>
        </p:spPr>
        <p:txBody>
          <a:bodyPr wrap="square" rtlCol="0">
            <a:spAutoFit/>
          </a:bodyPr>
          <a:lstStyle/>
          <a:p>
            <a:r>
              <a:rPr lang="lt-LT" dirty="0" err="1">
                <a:latin typeface="Arial Rounded MT Bold" panose="020F0704030504030204" pitchFamily="34" charset="0"/>
              </a:rPr>
              <a:t>Hörbuch</a:t>
            </a:r>
            <a:r>
              <a:rPr lang="lt-LT" dirty="0">
                <a:latin typeface="Arial Rounded MT Bold" panose="020F0704030504030204" pitchFamily="34" charset="0"/>
              </a:rPr>
              <a:t>: ELDER ABUSE</a:t>
            </a:r>
            <a:endParaRPr lang="en-GB" dirty="0"/>
          </a:p>
        </p:txBody>
      </p:sp>
      <p:pic>
        <p:nvPicPr>
          <p:cNvPr id="4" name="elder abuse1">
            <a:hlinkClick r:id="" action="ppaction://media"/>
            <a:extLst>
              <a:ext uri="{FF2B5EF4-FFF2-40B4-BE49-F238E27FC236}">
                <a16:creationId xmlns:a16="http://schemas.microsoft.com/office/drawing/2014/main" id="{C9E50161-D495-413A-BDE9-01A0E544B409}"/>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6787662" y="4154506"/>
            <a:ext cx="487363" cy="487363"/>
          </a:xfrm>
          <a:prstGeom prst="ellipse">
            <a:avLst/>
          </a:prstGeom>
          <a:ln>
            <a:noFill/>
          </a:ln>
          <a:effectLst>
            <a:softEdge rad="112500"/>
          </a:effectLst>
        </p:spPr>
      </p:pic>
    </p:spTree>
    <p:extLst>
      <p:ext uri="{BB962C8B-B14F-4D97-AF65-F5344CB8AC3E}">
        <p14:creationId xmlns:p14="http://schemas.microsoft.com/office/powerpoint/2010/main" val="1085794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4"/>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4CD4124-DFE7-43AA-BF55-E4CC5008D42D}"/>
              </a:ext>
            </a:extLst>
          </p:cNvPr>
          <p:cNvPicPr>
            <a:picLocks noChangeAspect="1"/>
          </p:cNvPicPr>
          <p:nvPr/>
        </p:nvPicPr>
        <p:blipFill>
          <a:blip r:embed="rId4"/>
          <a:stretch>
            <a:fillRect/>
          </a:stretch>
        </p:blipFill>
        <p:spPr>
          <a:xfrm>
            <a:off x="54340" y="1877433"/>
            <a:ext cx="12083319" cy="3103133"/>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sp>
        <p:nvSpPr>
          <p:cNvPr id="3" name="TextBox 2">
            <a:extLst>
              <a:ext uri="{FF2B5EF4-FFF2-40B4-BE49-F238E27FC236}">
                <a16:creationId xmlns:a16="http://schemas.microsoft.com/office/drawing/2014/main" id="{E040EDD2-87AA-490C-976B-02DAB6B930C0}"/>
              </a:ext>
            </a:extLst>
          </p:cNvPr>
          <p:cNvSpPr txBox="1"/>
          <p:nvPr/>
        </p:nvSpPr>
        <p:spPr>
          <a:xfrm>
            <a:off x="3122103" y="2606405"/>
            <a:ext cx="5947791" cy="2308324"/>
          </a:xfrm>
          <a:prstGeom prst="rect">
            <a:avLst/>
          </a:prstGeom>
          <a:noFill/>
        </p:spPr>
        <p:txBody>
          <a:bodyPr wrap="square" rtlCol="0">
            <a:spAutoFit/>
          </a:bodyPr>
          <a:lstStyle/>
          <a:p>
            <a:pPr algn="just"/>
            <a:r>
              <a:rPr lang="en-GB" dirty="0"/>
              <a:t>Die </a:t>
            </a:r>
            <a:r>
              <a:rPr lang="en-GB" dirty="0" err="1"/>
              <a:t>Misshandlung</a:t>
            </a:r>
            <a:r>
              <a:rPr lang="en-GB" dirty="0"/>
              <a:t> </a:t>
            </a:r>
            <a:r>
              <a:rPr lang="en-GB" dirty="0" err="1"/>
              <a:t>älterer</a:t>
            </a:r>
            <a:r>
              <a:rPr lang="en-GB" dirty="0"/>
              <a:t> Menschen </a:t>
            </a:r>
            <a:r>
              <a:rPr lang="en-GB" dirty="0" err="1"/>
              <a:t>kann</a:t>
            </a:r>
            <a:r>
              <a:rPr lang="en-GB" dirty="0"/>
              <a:t> </a:t>
            </a:r>
            <a:r>
              <a:rPr lang="en-GB" dirty="0" err="1"/>
              <a:t>zu</a:t>
            </a:r>
            <a:r>
              <a:rPr lang="en-GB" dirty="0"/>
              <a:t> </a:t>
            </a:r>
            <a:r>
              <a:rPr lang="en-GB" dirty="0" err="1"/>
              <a:t>körperlichen</a:t>
            </a:r>
            <a:r>
              <a:rPr lang="en-GB" dirty="0"/>
              <a:t> </a:t>
            </a:r>
            <a:r>
              <a:rPr lang="en-GB" dirty="0" err="1"/>
              <a:t>Verletzungen</a:t>
            </a:r>
            <a:r>
              <a:rPr lang="en-GB" dirty="0"/>
              <a:t> - von </a:t>
            </a:r>
            <a:r>
              <a:rPr lang="en-GB" dirty="0" err="1"/>
              <a:t>leichten</a:t>
            </a:r>
            <a:r>
              <a:rPr lang="en-GB" dirty="0"/>
              <a:t> </a:t>
            </a:r>
            <a:r>
              <a:rPr lang="en-GB" dirty="0" err="1"/>
              <a:t>Kratzern</a:t>
            </a:r>
            <a:r>
              <a:rPr lang="en-GB" dirty="0"/>
              <a:t> und </a:t>
            </a:r>
            <a:r>
              <a:rPr lang="en-GB" dirty="0" err="1"/>
              <a:t>Prellungen</a:t>
            </a:r>
            <a:r>
              <a:rPr lang="en-GB" dirty="0"/>
              <a:t> bis </a:t>
            </a:r>
            <a:r>
              <a:rPr lang="en-GB" dirty="0" err="1"/>
              <a:t>hin</a:t>
            </a:r>
            <a:r>
              <a:rPr lang="en-GB" dirty="0"/>
              <a:t> </a:t>
            </a:r>
            <a:r>
              <a:rPr lang="en-GB" dirty="0" err="1"/>
              <a:t>zu</a:t>
            </a:r>
            <a:r>
              <a:rPr lang="en-GB" dirty="0"/>
              <a:t> </a:t>
            </a:r>
            <a:r>
              <a:rPr lang="en-GB" dirty="0" err="1"/>
              <a:t>Knochenbrüchen</a:t>
            </a:r>
            <a:r>
              <a:rPr lang="en-GB" dirty="0"/>
              <a:t> und </a:t>
            </a:r>
            <a:r>
              <a:rPr lang="en-GB" dirty="0" err="1"/>
              <a:t>Behinderungen</a:t>
            </a:r>
            <a:r>
              <a:rPr lang="en-GB" dirty="0"/>
              <a:t> - und </a:t>
            </a:r>
            <a:r>
              <a:rPr lang="en-GB" dirty="0" err="1"/>
              <a:t>zu</a:t>
            </a:r>
            <a:r>
              <a:rPr lang="en-GB" dirty="0"/>
              <a:t> </a:t>
            </a:r>
            <a:r>
              <a:rPr lang="en-GB" dirty="0" err="1"/>
              <a:t>schwerwiegenden</a:t>
            </a:r>
            <a:r>
              <a:rPr lang="en-GB" dirty="0"/>
              <a:t>, </a:t>
            </a:r>
            <a:r>
              <a:rPr lang="en-GB" dirty="0" err="1"/>
              <a:t>manchmal</a:t>
            </a:r>
            <a:r>
              <a:rPr lang="en-GB" dirty="0"/>
              <a:t> lang </a:t>
            </a:r>
            <a:r>
              <a:rPr lang="en-GB" dirty="0" err="1"/>
              <a:t>anhaltenden</a:t>
            </a:r>
            <a:r>
              <a:rPr lang="en-GB" dirty="0"/>
              <a:t> </a:t>
            </a:r>
            <a:r>
              <a:rPr lang="en-GB" dirty="0" err="1"/>
              <a:t>psychischen</a:t>
            </a:r>
            <a:r>
              <a:rPr lang="en-GB" dirty="0"/>
              <a:t> </a:t>
            </a:r>
            <a:r>
              <a:rPr lang="en-GB" dirty="0" err="1"/>
              <a:t>Folgen</a:t>
            </a:r>
            <a:r>
              <a:rPr lang="en-GB" dirty="0"/>
              <a:t> </a:t>
            </a:r>
            <a:r>
              <a:rPr lang="en-GB" dirty="0" err="1"/>
              <a:t>wie</a:t>
            </a:r>
            <a:r>
              <a:rPr lang="en-GB" dirty="0"/>
              <a:t> </a:t>
            </a:r>
            <a:r>
              <a:rPr lang="en-GB" dirty="0" err="1"/>
              <a:t>Depressionen</a:t>
            </a:r>
            <a:r>
              <a:rPr lang="en-GB" dirty="0"/>
              <a:t> und </a:t>
            </a:r>
            <a:r>
              <a:rPr lang="en-GB" dirty="0" err="1"/>
              <a:t>Angstzuständen</a:t>
            </a:r>
            <a:r>
              <a:rPr lang="en-GB" dirty="0"/>
              <a:t> </a:t>
            </a:r>
            <a:r>
              <a:rPr lang="en-GB" dirty="0" err="1"/>
              <a:t>führen</a:t>
            </a:r>
            <a:r>
              <a:rPr lang="en-GB" dirty="0"/>
              <a:t>. Bei </a:t>
            </a:r>
            <a:r>
              <a:rPr lang="en-GB" dirty="0" err="1"/>
              <a:t>älteren</a:t>
            </a:r>
            <a:r>
              <a:rPr lang="en-GB" dirty="0"/>
              <a:t> Menschen </a:t>
            </a:r>
            <a:r>
              <a:rPr lang="en-GB" dirty="0" err="1"/>
              <a:t>können</a:t>
            </a:r>
            <a:r>
              <a:rPr lang="en-GB" dirty="0"/>
              <a:t> die </a:t>
            </a:r>
            <a:r>
              <a:rPr lang="en-GB" dirty="0" err="1"/>
              <a:t>Folgen</a:t>
            </a:r>
            <a:r>
              <a:rPr lang="en-GB" dirty="0"/>
              <a:t> der </a:t>
            </a:r>
            <a:r>
              <a:rPr lang="en-GB" dirty="0" err="1"/>
              <a:t>Misshandlung</a:t>
            </a:r>
            <a:r>
              <a:rPr lang="en-GB" dirty="0"/>
              <a:t> </a:t>
            </a:r>
            <a:r>
              <a:rPr lang="en-GB" dirty="0" err="1"/>
              <a:t>besonders</a:t>
            </a:r>
            <a:r>
              <a:rPr lang="en-GB" dirty="0"/>
              <a:t> </a:t>
            </a:r>
            <a:r>
              <a:rPr lang="en-GB" dirty="0" err="1"/>
              <a:t>schwerwiegend</a:t>
            </a:r>
            <a:r>
              <a:rPr lang="en-GB" dirty="0"/>
              <a:t> sein und die </a:t>
            </a:r>
            <a:r>
              <a:rPr lang="en-GB" dirty="0" err="1"/>
              <a:t>Rekonvaleszenz</a:t>
            </a:r>
            <a:r>
              <a:rPr lang="en-GB" dirty="0"/>
              <a:t> </a:t>
            </a:r>
            <a:r>
              <a:rPr lang="en-GB" dirty="0" err="1"/>
              <a:t>länger</a:t>
            </a:r>
            <a:r>
              <a:rPr lang="en-GB" dirty="0"/>
              <a:t> </a:t>
            </a:r>
            <a:r>
              <a:rPr lang="en-GB" dirty="0" err="1"/>
              <a:t>dauern</a:t>
            </a:r>
            <a:r>
              <a:rPr lang="en-GB" dirty="0"/>
              <a:t>. </a:t>
            </a:r>
          </a:p>
        </p:txBody>
      </p:sp>
      <p:pic>
        <p:nvPicPr>
          <p:cNvPr id="19" name="Picture 18">
            <a:extLst>
              <a:ext uri="{FF2B5EF4-FFF2-40B4-BE49-F238E27FC236}">
                <a16:creationId xmlns:a16="http://schemas.microsoft.com/office/drawing/2014/main" id="{195DEEEB-D7F4-448F-BFFC-283AA5B52EA9}"/>
              </a:ext>
            </a:extLst>
          </p:cNvPr>
          <p:cNvPicPr>
            <a:picLocks noChangeAspect="1"/>
          </p:cNvPicPr>
          <p:nvPr/>
        </p:nvPicPr>
        <p:blipFill>
          <a:blip r:embed="rId7"/>
          <a:stretch>
            <a:fillRect/>
          </a:stretch>
        </p:blipFill>
        <p:spPr>
          <a:xfrm>
            <a:off x="735394" y="2162799"/>
            <a:ext cx="1790826" cy="2532401"/>
          </a:xfrm>
          <a:prstGeom prst="rect">
            <a:avLst/>
          </a:prstGeom>
        </p:spPr>
      </p:pic>
      <p:pic>
        <p:nvPicPr>
          <p:cNvPr id="1026" name="Picture 2" descr="Falling Down Love GIF by Barbara Pozzi">
            <a:extLst>
              <a:ext uri="{FF2B5EF4-FFF2-40B4-BE49-F238E27FC236}">
                <a16:creationId xmlns:a16="http://schemas.microsoft.com/office/drawing/2014/main" id="{F4E955D7-95F6-44D4-AA59-987C200F15BB}"/>
              </a:ext>
            </a:extLst>
          </p:cNvPr>
          <p:cNvPicPr>
            <a:picLocks noChangeAspect="1" noChangeArrowheads="1" noCrop="1"/>
          </p:cNvPicPr>
          <p:nvPr/>
        </p:nvPicPr>
        <p:blipFill>
          <a:blip r:embed="rId8">
            <a:extLst>
              <a:ext uri="{28A0092B-C50C-407E-A947-70E740481C1C}">
                <a14:useLocalDpi xmlns:a14="http://schemas.microsoft.com/office/drawing/2010/main" val="0"/>
              </a:ext>
            </a:extLst>
          </a:blip>
          <a:srcRect/>
          <a:stretch>
            <a:fillRect/>
          </a:stretch>
        </p:blipFill>
        <p:spPr bwMode="auto">
          <a:xfrm>
            <a:off x="6535997" y="421860"/>
            <a:ext cx="2813629" cy="211022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33E974B3-7932-47C7-850C-D53FFA01B306}"/>
              </a:ext>
            </a:extLst>
          </p:cNvPr>
          <p:cNvSpPr txBox="1"/>
          <p:nvPr/>
        </p:nvSpPr>
        <p:spPr>
          <a:xfrm>
            <a:off x="9812215" y="2664069"/>
            <a:ext cx="1790826" cy="2031325"/>
          </a:xfrm>
          <a:prstGeom prst="rect">
            <a:avLst/>
          </a:prstGeom>
          <a:noFill/>
        </p:spPr>
        <p:txBody>
          <a:bodyPr wrap="square" rtlCol="0">
            <a:spAutoFit/>
          </a:bodyPr>
          <a:lstStyle/>
          <a:p>
            <a:r>
              <a:rPr lang="en-GB" dirty="0"/>
              <a:t>In </a:t>
            </a:r>
            <a:r>
              <a:rPr lang="en-GB" dirty="0" err="1"/>
              <a:t>diesem</a:t>
            </a:r>
            <a:r>
              <a:rPr lang="en-GB" dirty="0"/>
              <a:t> </a:t>
            </a:r>
            <a:r>
              <a:rPr lang="en-GB" dirty="0" err="1"/>
              <a:t>Hörbuch</a:t>
            </a:r>
            <a:r>
              <a:rPr lang="en-GB" dirty="0"/>
              <a:t> </a:t>
            </a:r>
            <a:r>
              <a:rPr lang="en-GB" dirty="0" err="1"/>
              <a:t>erfahren</a:t>
            </a:r>
            <a:r>
              <a:rPr lang="en-GB" dirty="0"/>
              <a:t> Sie </a:t>
            </a:r>
            <a:r>
              <a:rPr lang="en-GB" dirty="0" err="1"/>
              <a:t>mehr</a:t>
            </a:r>
            <a:r>
              <a:rPr lang="en-GB" dirty="0"/>
              <a:t> </a:t>
            </a:r>
            <a:r>
              <a:rPr lang="en-GB" dirty="0" err="1"/>
              <a:t>über</a:t>
            </a:r>
            <a:r>
              <a:rPr lang="en-GB" dirty="0"/>
              <a:t> den </a:t>
            </a:r>
            <a:r>
              <a:rPr lang="en-GB" dirty="0" err="1"/>
              <a:t>Missbrauch</a:t>
            </a:r>
            <a:r>
              <a:rPr lang="en-GB" dirty="0"/>
              <a:t> </a:t>
            </a:r>
            <a:r>
              <a:rPr lang="en-GB" dirty="0" err="1"/>
              <a:t>älterer</a:t>
            </a:r>
            <a:r>
              <a:rPr lang="en-GB" dirty="0"/>
              <a:t> Menschen.</a:t>
            </a:r>
          </a:p>
        </p:txBody>
      </p:sp>
      <p:pic>
        <p:nvPicPr>
          <p:cNvPr id="6" name="elder abuse2">
            <a:hlinkClick r:id="" action="ppaction://media"/>
            <a:extLst>
              <a:ext uri="{FF2B5EF4-FFF2-40B4-BE49-F238E27FC236}">
                <a16:creationId xmlns:a16="http://schemas.microsoft.com/office/drawing/2014/main" id="{4DE02AC9-005F-4104-BC45-2DACAB85B298}"/>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2653699" y="4671047"/>
            <a:ext cx="487363" cy="487363"/>
          </a:xfrm>
          <a:prstGeom prst="ellipse">
            <a:avLst/>
          </a:prstGeom>
          <a:ln>
            <a:noFill/>
          </a:ln>
          <a:effectLst>
            <a:softEdge rad="112500"/>
          </a:effectLst>
        </p:spPr>
      </p:pic>
    </p:spTree>
    <p:extLst>
      <p:ext uri="{BB962C8B-B14F-4D97-AF65-F5344CB8AC3E}">
        <p14:creationId xmlns:p14="http://schemas.microsoft.com/office/powerpoint/2010/main" val="694170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6"/>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4CD4124-DFE7-43AA-BF55-E4CC5008D42D}"/>
              </a:ext>
            </a:extLst>
          </p:cNvPr>
          <p:cNvPicPr>
            <a:picLocks noChangeAspect="1"/>
          </p:cNvPicPr>
          <p:nvPr/>
        </p:nvPicPr>
        <p:blipFill>
          <a:blip r:embed="rId4"/>
          <a:stretch>
            <a:fillRect/>
          </a:stretch>
        </p:blipFill>
        <p:spPr>
          <a:xfrm>
            <a:off x="54340" y="1877433"/>
            <a:ext cx="12083319" cy="3103133"/>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sp>
        <p:nvSpPr>
          <p:cNvPr id="3" name="TextBox 2">
            <a:extLst>
              <a:ext uri="{FF2B5EF4-FFF2-40B4-BE49-F238E27FC236}">
                <a16:creationId xmlns:a16="http://schemas.microsoft.com/office/drawing/2014/main" id="{E040EDD2-87AA-490C-976B-02DAB6B930C0}"/>
              </a:ext>
            </a:extLst>
          </p:cNvPr>
          <p:cNvSpPr txBox="1"/>
          <p:nvPr/>
        </p:nvSpPr>
        <p:spPr>
          <a:xfrm>
            <a:off x="2969703" y="2602162"/>
            <a:ext cx="5947791" cy="2308324"/>
          </a:xfrm>
          <a:prstGeom prst="rect">
            <a:avLst/>
          </a:prstGeom>
          <a:noFill/>
        </p:spPr>
        <p:txBody>
          <a:bodyPr wrap="square" rtlCol="0">
            <a:spAutoFit/>
          </a:bodyPr>
          <a:lstStyle/>
          <a:p>
            <a:pPr algn="just"/>
            <a:r>
              <a:rPr lang="en-GB" dirty="0" err="1"/>
              <a:t>Selbst</a:t>
            </a:r>
            <a:r>
              <a:rPr lang="en-GB" dirty="0"/>
              <a:t> </a:t>
            </a:r>
            <a:r>
              <a:rPr lang="en-GB" dirty="0" err="1"/>
              <a:t>relativ</a:t>
            </a:r>
            <a:r>
              <a:rPr lang="en-GB" dirty="0"/>
              <a:t> </a:t>
            </a:r>
            <a:r>
              <a:rPr lang="en-GB" dirty="0" err="1"/>
              <a:t>geringfügige</a:t>
            </a:r>
            <a:r>
              <a:rPr lang="en-GB" dirty="0"/>
              <a:t> </a:t>
            </a:r>
            <a:r>
              <a:rPr lang="en-GB" dirty="0" err="1"/>
              <a:t>Verletzungen</a:t>
            </a:r>
            <a:r>
              <a:rPr lang="en-GB" dirty="0"/>
              <a:t> </a:t>
            </a:r>
            <a:r>
              <a:rPr lang="en-GB" dirty="0" err="1"/>
              <a:t>können</a:t>
            </a:r>
            <a:r>
              <a:rPr lang="en-GB" dirty="0"/>
              <a:t> </a:t>
            </a:r>
            <a:r>
              <a:rPr lang="en-GB" dirty="0" err="1"/>
              <a:t>zu</a:t>
            </a:r>
            <a:r>
              <a:rPr lang="en-GB" dirty="0"/>
              <a:t> </a:t>
            </a:r>
            <a:r>
              <a:rPr lang="en-GB" dirty="0" err="1"/>
              <a:t>schweren</a:t>
            </a:r>
            <a:r>
              <a:rPr lang="en-GB" dirty="0"/>
              <a:t> und </a:t>
            </a:r>
            <a:r>
              <a:rPr lang="en-GB" dirty="0" err="1"/>
              <a:t>dauerhaften</a:t>
            </a:r>
            <a:r>
              <a:rPr lang="en-GB" dirty="0"/>
              <a:t> </a:t>
            </a:r>
            <a:r>
              <a:rPr lang="en-GB" dirty="0" err="1"/>
              <a:t>Schäden</a:t>
            </a:r>
            <a:r>
              <a:rPr lang="en-GB" dirty="0"/>
              <a:t> </a:t>
            </a:r>
            <a:r>
              <a:rPr lang="en-GB" dirty="0" err="1"/>
              <a:t>oder</a:t>
            </a:r>
            <a:r>
              <a:rPr lang="en-GB" dirty="0"/>
              <a:t> </a:t>
            </a:r>
            <a:r>
              <a:rPr lang="en-GB" dirty="0" err="1"/>
              <a:t>sogar</a:t>
            </a:r>
            <a:r>
              <a:rPr lang="en-GB" dirty="0"/>
              <a:t> </a:t>
            </a:r>
            <a:r>
              <a:rPr lang="en-GB" dirty="0" err="1"/>
              <a:t>zum</a:t>
            </a:r>
            <a:r>
              <a:rPr lang="en-GB" dirty="0"/>
              <a:t> Tod </a:t>
            </a:r>
            <a:r>
              <a:rPr lang="en-GB" dirty="0" err="1"/>
              <a:t>führen</a:t>
            </a:r>
            <a:r>
              <a:rPr lang="en-GB" dirty="0"/>
              <a:t>. Eine 13-jährige </a:t>
            </a:r>
            <a:r>
              <a:rPr lang="en-GB" dirty="0" err="1"/>
              <a:t>Nachfolgestudie</a:t>
            </a:r>
            <a:r>
              <a:rPr lang="en-GB" dirty="0"/>
              <a:t> </a:t>
            </a:r>
            <a:r>
              <a:rPr lang="en-GB" dirty="0" err="1"/>
              <a:t>ergab</a:t>
            </a:r>
            <a:r>
              <a:rPr lang="en-GB" dirty="0"/>
              <a:t>, </a:t>
            </a:r>
            <a:r>
              <a:rPr lang="en-GB" dirty="0" err="1"/>
              <a:t>dass</a:t>
            </a:r>
            <a:r>
              <a:rPr lang="en-GB" dirty="0"/>
              <a:t> </a:t>
            </a:r>
            <a:r>
              <a:rPr lang="en-GB" dirty="0" err="1"/>
              <a:t>Opfer</a:t>
            </a:r>
            <a:r>
              <a:rPr lang="en-GB" dirty="0"/>
              <a:t> von </a:t>
            </a:r>
            <a:r>
              <a:rPr lang="en-GB" dirty="0" err="1"/>
              <a:t>Misshandlungen</a:t>
            </a:r>
            <a:r>
              <a:rPr lang="en-GB" dirty="0"/>
              <a:t> </a:t>
            </a:r>
            <a:r>
              <a:rPr lang="en-GB" dirty="0" err="1"/>
              <a:t>älterer</a:t>
            </a:r>
            <a:r>
              <a:rPr lang="en-GB" dirty="0"/>
              <a:t> Menschen </a:t>
            </a:r>
            <a:r>
              <a:rPr lang="en-GB" dirty="0" err="1"/>
              <a:t>doppelt</a:t>
            </a:r>
            <a:r>
              <a:rPr lang="en-GB" dirty="0"/>
              <a:t> so </a:t>
            </a:r>
            <a:r>
              <a:rPr lang="en-GB" dirty="0" err="1"/>
              <a:t>häufig</a:t>
            </a:r>
            <a:r>
              <a:rPr lang="en-GB" dirty="0"/>
              <a:t> </a:t>
            </a:r>
            <a:r>
              <a:rPr lang="en-GB" dirty="0" err="1"/>
              <a:t>vorzeitig</a:t>
            </a:r>
            <a:r>
              <a:rPr lang="en-GB" dirty="0"/>
              <a:t> </a:t>
            </a:r>
            <a:r>
              <a:rPr lang="en-GB" dirty="0" err="1"/>
              <a:t>sterben</a:t>
            </a:r>
            <a:r>
              <a:rPr lang="en-GB" dirty="0"/>
              <a:t> </a:t>
            </a:r>
            <a:r>
              <a:rPr lang="en-GB" dirty="0" err="1"/>
              <a:t>wie</a:t>
            </a:r>
            <a:r>
              <a:rPr lang="en-GB" dirty="0"/>
              <a:t> Menschen, die </a:t>
            </a:r>
            <a:r>
              <a:rPr lang="en-GB" dirty="0" err="1"/>
              <a:t>nicht</a:t>
            </a:r>
            <a:r>
              <a:rPr lang="en-GB" dirty="0"/>
              <a:t> </a:t>
            </a:r>
            <a:r>
              <a:rPr lang="en-GB" dirty="0" err="1"/>
              <a:t>Opfer</a:t>
            </a:r>
            <a:r>
              <a:rPr lang="en-GB" dirty="0"/>
              <a:t> von </a:t>
            </a:r>
            <a:r>
              <a:rPr lang="en-GB" dirty="0" err="1"/>
              <a:t>Misshandlungen</a:t>
            </a:r>
            <a:r>
              <a:rPr lang="en-GB" dirty="0"/>
              <a:t> </a:t>
            </a:r>
            <a:r>
              <a:rPr lang="en-GB" dirty="0" err="1"/>
              <a:t>älterer</a:t>
            </a:r>
            <a:r>
              <a:rPr lang="en-GB" dirty="0"/>
              <a:t> Menschen </a:t>
            </a:r>
            <a:r>
              <a:rPr lang="en-GB" dirty="0" err="1"/>
              <a:t>sind</a:t>
            </a:r>
            <a:r>
              <a:rPr lang="en-GB" dirty="0"/>
              <a:t>.</a:t>
            </a:r>
          </a:p>
          <a:p>
            <a:pPr algn="just"/>
            <a:r>
              <a:rPr lang="en-GB" dirty="0"/>
              <a:t>Die </a:t>
            </a:r>
            <a:r>
              <a:rPr lang="en-GB" dirty="0" err="1"/>
              <a:t>Misshandlung</a:t>
            </a:r>
            <a:r>
              <a:rPr lang="en-GB" dirty="0"/>
              <a:t> </a:t>
            </a:r>
            <a:r>
              <a:rPr lang="en-GB" dirty="0" err="1"/>
              <a:t>älterer</a:t>
            </a:r>
            <a:r>
              <a:rPr lang="en-GB" dirty="0"/>
              <a:t> Menschen </a:t>
            </a:r>
            <a:r>
              <a:rPr lang="en-GB" dirty="0" err="1"/>
              <a:t>ist</a:t>
            </a:r>
            <a:r>
              <a:rPr lang="en-GB" dirty="0"/>
              <a:t> </a:t>
            </a:r>
            <a:r>
              <a:rPr lang="en-GB" dirty="0" err="1"/>
              <a:t>kein</a:t>
            </a:r>
            <a:r>
              <a:rPr lang="en-GB" dirty="0"/>
              <a:t> </a:t>
            </a:r>
            <a:r>
              <a:rPr lang="en-GB" dirty="0" err="1"/>
              <a:t>neues</a:t>
            </a:r>
            <a:r>
              <a:rPr lang="en-GB" dirty="0"/>
              <a:t> </a:t>
            </a:r>
            <a:r>
              <a:rPr lang="en-GB" dirty="0" err="1"/>
              <a:t>Phänomen</a:t>
            </a:r>
            <a:r>
              <a:rPr lang="en-GB" dirty="0"/>
              <a:t>, </a:t>
            </a:r>
            <a:r>
              <a:rPr lang="en-GB" dirty="0" err="1"/>
              <a:t>aber</a:t>
            </a:r>
            <a:r>
              <a:rPr lang="en-GB" dirty="0"/>
              <a:t> die </a:t>
            </a:r>
            <a:r>
              <a:rPr lang="en-GB" dirty="0" err="1"/>
              <a:t>Untersuchungen</a:t>
            </a:r>
            <a:r>
              <a:rPr lang="en-GB" dirty="0"/>
              <a:t> </a:t>
            </a:r>
            <a:r>
              <a:rPr lang="en-GB" dirty="0" err="1"/>
              <a:t>dazu</a:t>
            </a:r>
            <a:r>
              <a:rPr lang="en-GB" dirty="0"/>
              <a:t> </a:t>
            </a:r>
            <a:r>
              <a:rPr lang="en-GB" dirty="0" err="1"/>
              <a:t>sind</a:t>
            </a:r>
            <a:r>
              <a:rPr lang="en-GB" dirty="0"/>
              <a:t> </a:t>
            </a:r>
            <a:r>
              <a:rPr lang="en-GB" dirty="0" err="1"/>
              <a:t>relativ</a:t>
            </a:r>
            <a:r>
              <a:rPr lang="en-GB" dirty="0"/>
              <a:t> neu. </a:t>
            </a:r>
          </a:p>
        </p:txBody>
      </p:sp>
      <p:pic>
        <p:nvPicPr>
          <p:cNvPr id="19" name="Picture 18">
            <a:extLst>
              <a:ext uri="{FF2B5EF4-FFF2-40B4-BE49-F238E27FC236}">
                <a16:creationId xmlns:a16="http://schemas.microsoft.com/office/drawing/2014/main" id="{195DEEEB-D7F4-448F-BFFC-283AA5B52EA9}"/>
              </a:ext>
            </a:extLst>
          </p:cNvPr>
          <p:cNvPicPr>
            <a:picLocks noChangeAspect="1"/>
          </p:cNvPicPr>
          <p:nvPr/>
        </p:nvPicPr>
        <p:blipFill>
          <a:blip r:embed="rId7"/>
          <a:stretch>
            <a:fillRect/>
          </a:stretch>
        </p:blipFill>
        <p:spPr>
          <a:xfrm>
            <a:off x="735394" y="2162799"/>
            <a:ext cx="1790826" cy="2532401"/>
          </a:xfrm>
          <a:prstGeom prst="rect">
            <a:avLst/>
          </a:prstGeom>
        </p:spPr>
      </p:pic>
      <p:pic>
        <p:nvPicPr>
          <p:cNvPr id="1026" name="Picture 2" descr="Falling Down Love GIF by Barbara Pozzi">
            <a:extLst>
              <a:ext uri="{FF2B5EF4-FFF2-40B4-BE49-F238E27FC236}">
                <a16:creationId xmlns:a16="http://schemas.microsoft.com/office/drawing/2014/main" id="{F4E955D7-95F6-44D4-AA59-987C200F15BB}"/>
              </a:ext>
            </a:extLst>
          </p:cNvPr>
          <p:cNvPicPr>
            <a:picLocks noChangeAspect="1" noChangeArrowheads="1" noCrop="1"/>
          </p:cNvPicPr>
          <p:nvPr/>
        </p:nvPicPr>
        <p:blipFill>
          <a:blip r:embed="rId8">
            <a:extLst>
              <a:ext uri="{28A0092B-C50C-407E-A947-70E740481C1C}">
                <a14:useLocalDpi xmlns:a14="http://schemas.microsoft.com/office/drawing/2010/main" val="0"/>
              </a:ext>
            </a:extLst>
          </a:blip>
          <a:srcRect/>
          <a:stretch>
            <a:fillRect/>
          </a:stretch>
        </p:blipFill>
        <p:spPr bwMode="auto">
          <a:xfrm>
            <a:off x="6535997" y="421860"/>
            <a:ext cx="2813629" cy="211022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33E974B3-7932-47C7-850C-D53FFA01B306}"/>
              </a:ext>
            </a:extLst>
          </p:cNvPr>
          <p:cNvSpPr txBox="1"/>
          <p:nvPr/>
        </p:nvSpPr>
        <p:spPr>
          <a:xfrm>
            <a:off x="9900407" y="2523289"/>
            <a:ext cx="1790826" cy="2031325"/>
          </a:xfrm>
          <a:prstGeom prst="rect">
            <a:avLst/>
          </a:prstGeom>
          <a:noFill/>
        </p:spPr>
        <p:txBody>
          <a:bodyPr wrap="square" rtlCol="0">
            <a:spAutoFit/>
          </a:bodyPr>
          <a:lstStyle/>
          <a:p>
            <a:r>
              <a:rPr lang="en-GB" dirty="0"/>
              <a:t>In </a:t>
            </a:r>
            <a:r>
              <a:rPr lang="en-GB" dirty="0" err="1"/>
              <a:t>diesem</a:t>
            </a:r>
            <a:r>
              <a:rPr lang="en-GB" dirty="0"/>
              <a:t> </a:t>
            </a:r>
            <a:r>
              <a:rPr lang="en-GB" dirty="0" err="1"/>
              <a:t>Hörbuch</a:t>
            </a:r>
            <a:r>
              <a:rPr lang="en-GB" dirty="0"/>
              <a:t> </a:t>
            </a:r>
            <a:r>
              <a:rPr lang="en-GB" dirty="0" err="1"/>
              <a:t>erfahren</a:t>
            </a:r>
            <a:r>
              <a:rPr lang="en-GB" dirty="0"/>
              <a:t> Sie </a:t>
            </a:r>
            <a:r>
              <a:rPr lang="en-GB" dirty="0" err="1"/>
              <a:t>mehr</a:t>
            </a:r>
            <a:r>
              <a:rPr lang="en-GB" dirty="0"/>
              <a:t> </a:t>
            </a:r>
            <a:r>
              <a:rPr lang="en-GB" dirty="0" err="1"/>
              <a:t>über</a:t>
            </a:r>
            <a:r>
              <a:rPr lang="en-GB" dirty="0"/>
              <a:t> den </a:t>
            </a:r>
            <a:r>
              <a:rPr lang="en-GB" dirty="0" err="1"/>
              <a:t>Missbrauch</a:t>
            </a:r>
            <a:r>
              <a:rPr lang="en-GB" dirty="0"/>
              <a:t> </a:t>
            </a:r>
            <a:r>
              <a:rPr lang="en-GB" dirty="0" err="1"/>
              <a:t>älterer</a:t>
            </a:r>
            <a:r>
              <a:rPr lang="en-GB" dirty="0"/>
              <a:t> Menschen.</a:t>
            </a:r>
          </a:p>
        </p:txBody>
      </p:sp>
      <p:pic>
        <p:nvPicPr>
          <p:cNvPr id="7" name="elder abuse3">
            <a:hlinkClick r:id="" action="ppaction://media"/>
            <a:extLst>
              <a:ext uri="{FF2B5EF4-FFF2-40B4-BE49-F238E27FC236}">
                <a16:creationId xmlns:a16="http://schemas.microsoft.com/office/drawing/2014/main" id="{A1A9541C-5341-448C-B0E9-84183AD57381}"/>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2467685" y="4796153"/>
            <a:ext cx="487363" cy="487363"/>
          </a:xfrm>
          <a:prstGeom prst="ellipse">
            <a:avLst/>
          </a:prstGeom>
          <a:ln>
            <a:noFill/>
          </a:ln>
          <a:effectLst>
            <a:softEdge rad="112500"/>
          </a:effectLst>
        </p:spPr>
      </p:pic>
    </p:spTree>
    <p:extLst>
      <p:ext uri="{BB962C8B-B14F-4D97-AF65-F5344CB8AC3E}">
        <p14:creationId xmlns:p14="http://schemas.microsoft.com/office/powerpoint/2010/main" val="2041385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7"/>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4CD4124-DFE7-43AA-BF55-E4CC5008D42D}"/>
              </a:ext>
            </a:extLst>
          </p:cNvPr>
          <p:cNvPicPr>
            <a:picLocks noChangeAspect="1"/>
          </p:cNvPicPr>
          <p:nvPr/>
        </p:nvPicPr>
        <p:blipFill>
          <a:blip r:embed="rId4"/>
          <a:stretch>
            <a:fillRect/>
          </a:stretch>
        </p:blipFill>
        <p:spPr>
          <a:xfrm>
            <a:off x="54340" y="1877433"/>
            <a:ext cx="12083319" cy="3103133"/>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sp>
        <p:nvSpPr>
          <p:cNvPr id="3" name="TextBox 2">
            <a:extLst>
              <a:ext uri="{FF2B5EF4-FFF2-40B4-BE49-F238E27FC236}">
                <a16:creationId xmlns:a16="http://schemas.microsoft.com/office/drawing/2014/main" id="{E040EDD2-87AA-490C-976B-02DAB6B930C0}"/>
              </a:ext>
            </a:extLst>
          </p:cNvPr>
          <p:cNvSpPr txBox="1"/>
          <p:nvPr/>
        </p:nvSpPr>
        <p:spPr>
          <a:xfrm>
            <a:off x="2969703" y="2664069"/>
            <a:ext cx="5947791" cy="2862322"/>
          </a:xfrm>
          <a:prstGeom prst="rect">
            <a:avLst/>
          </a:prstGeom>
          <a:noFill/>
        </p:spPr>
        <p:txBody>
          <a:bodyPr wrap="square" rtlCol="0">
            <a:spAutoFit/>
          </a:bodyPr>
          <a:lstStyle/>
          <a:p>
            <a:pPr algn="just"/>
            <a:r>
              <a:rPr lang="en-GB" dirty="0" err="1"/>
              <a:t>Erstmals</a:t>
            </a:r>
            <a:r>
              <a:rPr lang="en-GB" dirty="0"/>
              <a:t> in der </a:t>
            </a:r>
            <a:r>
              <a:rPr lang="en-GB" dirty="0" err="1"/>
              <a:t>britischen</a:t>
            </a:r>
            <a:r>
              <a:rPr lang="en-GB" dirty="0"/>
              <a:t> Presse </a:t>
            </a:r>
            <a:r>
              <a:rPr lang="en-GB" dirty="0" err="1"/>
              <a:t>als</a:t>
            </a:r>
            <a:r>
              <a:rPr lang="en-GB" dirty="0"/>
              <a:t> "granny battering" </a:t>
            </a:r>
            <a:r>
              <a:rPr lang="en-GB" dirty="0" err="1"/>
              <a:t>erwähnt</a:t>
            </a:r>
            <a:r>
              <a:rPr lang="en-GB" dirty="0"/>
              <a:t>, </a:t>
            </a:r>
            <a:r>
              <a:rPr lang="en-GB" dirty="0" err="1"/>
              <a:t>wurde</a:t>
            </a:r>
            <a:r>
              <a:rPr lang="en-GB" dirty="0"/>
              <a:t> die </a:t>
            </a:r>
            <a:r>
              <a:rPr lang="en-GB" dirty="0" err="1"/>
              <a:t>Untersuchung</a:t>
            </a:r>
            <a:r>
              <a:rPr lang="en-GB" dirty="0"/>
              <a:t> der </a:t>
            </a:r>
            <a:r>
              <a:rPr lang="en-GB" dirty="0" err="1"/>
              <a:t>Misshandlung</a:t>
            </a:r>
            <a:r>
              <a:rPr lang="en-GB" dirty="0"/>
              <a:t> </a:t>
            </a:r>
            <a:r>
              <a:rPr lang="en-GB" dirty="0" err="1"/>
              <a:t>älterer</a:t>
            </a:r>
            <a:r>
              <a:rPr lang="en-GB" dirty="0"/>
              <a:t> Menschen </a:t>
            </a:r>
            <a:r>
              <a:rPr lang="en-GB" dirty="0" err="1"/>
              <a:t>nach</a:t>
            </a:r>
            <a:r>
              <a:rPr lang="en-GB" dirty="0"/>
              <a:t> </a:t>
            </a:r>
            <a:r>
              <a:rPr lang="en-GB" dirty="0" err="1"/>
              <a:t>dem</a:t>
            </a:r>
            <a:r>
              <a:rPr lang="en-GB" dirty="0"/>
              <a:t> </a:t>
            </a:r>
            <a:r>
              <a:rPr lang="en-GB" dirty="0" err="1"/>
              <a:t>Vorbild</a:t>
            </a:r>
            <a:r>
              <a:rPr lang="en-GB" dirty="0"/>
              <a:t> der </a:t>
            </a:r>
            <a:r>
              <a:rPr lang="en-GB" dirty="0" err="1"/>
              <a:t>Kinderschutzbehörde</a:t>
            </a:r>
            <a:r>
              <a:rPr lang="en-GB" dirty="0"/>
              <a:t> (Child Protective Services) </a:t>
            </a:r>
            <a:r>
              <a:rPr lang="en-GB" dirty="0" err="1"/>
              <a:t>durchgeführt</a:t>
            </a:r>
            <a:r>
              <a:rPr lang="en-GB" dirty="0"/>
              <a:t> und von </a:t>
            </a:r>
            <a:r>
              <a:rPr lang="en-GB" dirty="0" err="1"/>
              <a:t>einer</a:t>
            </a:r>
            <a:r>
              <a:rPr lang="en-GB" dirty="0"/>
              <a:t> "</a:t>
            </a:r>
            <a:r>
              <a:rPr lang="en-GB" dirty="0" err="1"/>
              <a:t>privaten</a:t>
            </a:r>
            <a:r>
              <a:rPr lang="en-GB" dirty="0"/>
              <a:t> </a:t>
            </a:r>
            <a:r>
              <a:rPr lang="en-GB" dirty="0" err="1"/>
              <a:t>Familienangelegenheit</a:t>
            </a:r>
            <a:r>
              <a:rPr lang="en-GB" dirty="0"/>
              <a:t>" </a:t>
            </a:r>
            <a:r>
              <a:rPr lang="en-GB" dirty="0" err="1"/>
              <a:t>zur</a:t>
            </a:r>
            <a:r>
              <a:rPr lang="en-GB" dirty="0"/>
              <a:t> </a:t>
            </a:r>
            <a:r>
              <a:rPr lang="en-GB" dirty="0" err="1"/>
              <a:t>Verfolgung</a:t>
            </a:r>
            <a:r>
              <a:rPr lang="en-GB" dirty="0"/>
              <a:t> von </a:t>
            </a:r>
            <a:r>
              <a:rPr lang="en-GB" dirty="0" err="1"/>
              <a:t>Verbrechen</a:t>
            </a:r>
            <a:r>
              <a:rPr lang="en-GB" dirty="0"/>
              <a:t> </a:t>
            </a:r>
            <a:r>
              <a:rPr lang="en-GB" dirty="0" err="1"/>
              <a:t>gegen</a:t>
            </a:r>
            <a:r>
              <a:rPr lang="en-GB" dirty="0"/>
              <a:t> </a:t>
            </a:r>
            <a:r>
              <a:rPr lang="en-GB" dirty="0" err="1"/>
              <a:t>ältere</a:t>
            </a:r>
            <a:r>
              <a:rPr lang="en-GB" dirty="0"/>
              <a:t> Menschen </a:t>
            </a:r>
            <a:r>
              <a:rPr lang="en-GB" dirty="0" err="1"/>
              <a:t>umgewandelt</a:t>
            </a:r>
            <a:r>
              <a:rPr lang="en-GB" dirty="0"/>
              <a:t>. </a:t>
            </a:r>
            <a:r>
              <a:rPr lang="en-GB" dirty="0" err="1"/>
              <a:t>Langsam</a:t>
            </a:r>
            <a:r>
              <a:rPr lang="en-GB" dirty="0"/>
              <a:t> </a:t>
            </a:r>
            <a:r>
              <a:rPr lang="en-GB" dirty="0" err="1"/>
              <a:t>werden</a:t>
            </a:r>
            <a:r>
              <a:rPr lang="en-GB" dirty="0"/>
              <a:t> </a:t>
            </a:r>
            <a:r>
              <a:rPr lang="en-GB" dirty="0" err="1"/>
              <a:t>Gesetze</a:t>
            </a:r>
            <a:r>
              <a:rPr lang="en-GB" dirty="0"/>
              <a:t> </a:t>
            </a:r>
            <a:r>
              <a:rPr lang="en-GB" dirty="0" err="1"/>
              <a:t>zum</a:t>
            </a:r>
            <a:r>
              <a:rPr lang="en-GB" dirty="0"/>
              <a:t> Schutz </a:t>
            </a:r>
            <a:r>
              <a:rPr lang="en-GB" dirty="0" err="1"/>
              <a:t>älterer</a:t>
            </a:r>
            <a:r>
              <a:rPr lang="en-GB" dirty="0"/>
              <a:t> Menschen </a:t>
            </a:r>
            <a:r>
              <a:rPr lang="en-GB" dirty="0" err="1"/>
              <a:t>erlassen</a:t>
            </a:r>
            <a:r>
              <a:rPr lang="en-GB" dirty="0"/>
              <a:t>, und </a:t>
            </a:r>
            <a:r>
              <a:rPr lang="en-GB" dirty="0" err="1"/>
              <a:t>Ermittlungen</a:t>
            </a:r>
            <a:r>
              <a:rPr lang="en-GB" dirty="0"/>
              <a:t> auf der </a:t>
            </a:r>
            <a:r>
              <a:rPr lang="en-GB" dirty="0" err="1"/>
              <a:t>Grundlage</a:t>
            </a:r>
            <a:r>
              <a:rPr lang="en-GB" dirty="0"/>
              <a:t> </a:t>
            </a:r>
            <a:r>
              <a:rPr lang="en-GB" dirty="0" err="1"/>
              <a:t>forensischer</a:t>
            </a:r>
            <a:r>
              <a:rPr lang="en-GB" dirty="0"/>
              <a:t> und </a:t>
            </a:r>
            <a:r>
              <a:rPr lang="en-GB" dirty="0" err="1"/>
              <a:t>medizinischer</a:t>
            </a:r>
            <a:r>
              <a:rPr lang="en-GB" dirty="0"/>
              <a:t> </a:t>
            </a:r>
            <a:r>
              <a:rPr lang="en-GB" dirty="0" err="1"/>
              <a:t>Beweise</a:t>
            </a:r>
            <a:r>
              <a:rPr lang="en-GB" dirty="0"/>
              <a:t> </a:t>
            </a:r>
            <a:r>
              <a:rPr lang="en-GB" dirty="0" err="1"/>
              <a:t>prägen</a:t>
            </a:r>
            <a:r>
              <a:rPr lang="en-GB" dirty="0"/>
              <a:t> die Art und Weise, </a:t>
            </a:r>
            <a:r>
              <a:rPr lang="en-GB" dirty="0" err="1"/>
              <a:t>wie</a:t>
            </a:r>
            <a:r>
              <a:rPr lang="en-GB" dirty="0"/>
              <a:t> in </a:t>
            </a:r>
            <a:r>
              <a:rPr lang="en-GB" dirty="0" err="1"/>
              <a:t>allen</a:t>
            </a:r>
            <a:r>
              <a:rPr lang="en-GB" dirty="0"/>
              <a:t> </a:t>
            </a:r>
            <a:r>
              <a:rPr lang="en-GB" dirty="0" err="1"/>
              <a:t>Gesellschaften</a:t>
            </a:r>
            <a:r>
              <a:rPr lang="en-GB" dirty="0"/>
              <a:t> </a:t>
            </a:r>
            <a:r>
              <a:rPr lang="en-GB" dirty="0" err="1"/>
              <a:t>gegen</a:t>
            </a:r>
            <a:r>
              <a:rPr lang="en-GB" dirty="0"/>
              <a:t> </a:t>
            </a:r>
            <a:r>
              <a:rPr lang="en-GB" dirty="0" err="1"/>
              <a:t>Misshandlungen</a:t>
            </a:r>
            <a:r>
              <a:rPr lang="en-GB" dirty="0"/>
              <a:t> </a:t>
            </a:r>
            <a:r>
              <a:rPr lang="en-GB" dirty="0" err="1"/>
              <a:t>älterer</a:t>
            </a:r>
            <a:r>
              <a:rPr lang="en-GB" dirty="0"/>
              <a:t> Menschen </a:t>
            </a:r>
            <a:r>
              <a:rPr lang="en-GB" dirty="0" err="1"/>
              <a:t>vorgegangen</a:t>
            </a:r>
            <a:r>
              <a:rPr lang="en-GB" dirty="0"/>
              <a:t> </a:t>
            </a:r>
            <a:r>
              <a:rPr lang="en-GB" dirty="0" err="1"/>
              <a:t>wird</a:t>
            </a:r>
            <a:r>
              <a:rPr lang="en-GB" dirty="0"/>
              <a:t>. </a:t>
            </a:r>
          </a:p>
        </p:txBody>
      </p:sp>
      <p:pic>
        <p:nvPicPr>
          <p:cNvPr id="19" name="Picture 18">
            <a:extLst>
              <a:ext uri="{FF2B5EF4-FFF2-40B4-BE49-F238E27FC236}">
                <a16:creationId xmlns:a16="http://schemas.microsoft.com/office/drawing/2014/main" id="{195DEEEB-D7F4-448F-BFFC-283AA5B52EA9}"/>
              </a:ext>
            </a:extLst>
          </p:cNvPr>
          <p:cNvPicPr>
            <a:picLocks noChangeAspect="1"/>
          </p:cNvPicPr>
          <p:nvPr/>
        </p:nvPicPr>
        <p:blipFill>
          <a:blip r:embed="rId7"/>
          <a:stretch>
            <a:fillRect/>
          </a:stretch>
        </p:blipFill>
        <p:spPr>
          <a:xfrm>
            <a:off x="735394" y="2162799"/>
            <a:ext cx="1790826" cy="2532401"/>
          </a:xfrm>
          <a:prstGeom prst="rect">
            <a:avLst/>
          </a:prstGeom>
        </p:spPr>
      </p:pic>
      <p:pic>
        <p:nvPicPr>
          <p:cNvPr id="1026" name="Picture 2" descr="Falling Down Love GIF by Barbara Pozzi">
            <a:extLst>
              <a:ext uri="{FF2B5EF4-FFF2-40B4-BE49-F238E27FC236}">
                <a16:creationId xmlns:a16="http://schemas.microsoft.com/office/drawing/2014/main" id="{F4E955D7-95F6-44D4-AA59-987C200F15BB}"/>
              </a:ext>
            </a:extLst>
          </p:cNvPr>
          <p:cNvPicPr>
            <a:picLocks noChangeAspect="1" noChangeArrowheads="1" noCrop="1"/>
          </p:cNvPicPr>
          <p:nvPr/>
        </p:nvPicPr>
        <p:blipFill>
          <a:blip r:embed="rId8">
            <a:extLst>
              <a:ext uri="{28A0092B-C50C-407E-A947-70E740481C1C}">
                <a14:useLocalDpi xmlns:a14="http://schemas.microsoft.com/office/drawing/2010/main" val="0"/>
              </a:ext>
            </a:extLst>
          </a:blip>
          <a:srcRect/>
          <a:stretch>
            <a:fillRect/>
          </a:stretch>
        </p:blipFill>
        <p:spPr bwMode="auto">
          <a:xfrm>
            <a:off x="6535997" y="421860"/>
            <a:ext cx="2813629" cy="211022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33E974B3-7932-47C7-850C-D53FFA01B306}"/>
              </a:ext>
            </a:extLst>
          </p:cNvPr>
          <p:cNvSpPr txBox="1"/>
          <p:nvPr/>
        </p:nvSpPr>
        <p:spPr>
          <a:xfrm>
            <a:off x="9812215" y="2664069"/>
            <a:ext cx="1790826" cy="2031325"/>
          </a:xfrm>
          <a:prstGeom prst="rect">
            <a:avLst/>
          </a:prstGeom>
          <a:noFill/>
        </p:spPr>
        <p:txBody>
          <a:bodyPr wrap="square" rtlCol="0">
            <a:spAutoFit/>
          </a:bodyPr>
          <a:lstStyle/>
          <a:p>
            <a:r>
              <a:rPr lang="en-GB" dirty="0"/>
              <a:t>In </a:t>
            </a:r>
            <a:r>
              <a:rPr lang="en-GB" dirty="0" err="1"/>
              <a:t>diesem</a:t>
            </a:r>
            <a:r>
              <a:rPr lang="en-GB" dirty="0"/>
              <a:t> </a:t>
            </a:r>
            <a:r>
              <a:rPr lang="en-GB" dirty="0" err="1"/>
              <a:t>Hörbuch</a:t>
            </a:r>
            <a:r>
              <a:rPr lang="en-GB" dirty="0"/>
              <a:t> </a:t>
            </a:r>
            <a:r>
              <a:rPr lang="en-GB" dirty="0" err="1"/>
              <a:t>erfahren</a:t>
            </a:r>
            <a:r>
              <a:rPr lang="en-GB" dirty="0"/>
              <a:t> Sie </a:t>
            </a:r>
            <a:r>
              <a:rPr lang="en-GB" dirty="0" err="1"/>
              <a:t>mehr</a:t>
            </a:r>
            <a:r>
              <a:rPr lang="en-GB" dirty="0"/>
              <a:t> </a:t>
            </a:r>
            <a:r>
              <a:rPr lang="en-GB" dirty="0" err="1"/>
              <a:t>über</a:t>
            </a:r>
            <a:r>
              <a:rPr lang="en-GB" dirty="0"/>
              <a:t> den </a:t>
            </a:r>
            <a:r>
              <a:rPr lang="en-GB" dirty="0" err="1"/>
              <a:t>Missbrauch</a:t>
            </a:r>
            <a:r>
              <a:rPr lang="en-GB" dirty="0"/>
              <a:t> </a:t>
            </a:r>
            <a:r>
              <a:rPr lang="en-GB" dirty="0" err="1"/>
              <a:t>älterer</a:t>
            </a:r>
            <a:r>
              <a:rPr lang="en-GB" dirty="0"/>
              <a:t> Menschen.</a:t>
            </a:r>
          </a:p>
        </p:txBody>
      </p:sp>
      <p:pic>
        <p:nvPicPr>
          <p:cNvPr id="7" name="elder abuse4">
            <a:hlinkClick r:id="" action="ppaction://media"/>
            <a:extLst>
              <a:ext uri="{FF2B5EF4-FFF2-40B4-BE49-F238E27FC236}">
                <a16:creationId xmlns:a16="http://schemas.microsoft.com/office/drawing/2014/main" id="{ED6DE25C-E87F-40AB-987E-2305A7D4C224}"/>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2504280" y="4980566"/>
            <a:ext cx="487363" cy="487363"/>
          </a:xfrm>
          <a:prstGeom prst="ellipse">
            <a:avLst/>
          </a:prstGeom>
          <a:ln>
            <a:noFill/>
          </a:ln>
          <a:effectLst>
            <a:softEdge rad="112500"/>
          </a:effectLst>
        </p:spPr>
      </p:pic>
    </p:spTree>
    <p:extLst>
      <p:ext uri="{BB962C8B-B14F-4D97-AF65-F5344CB8AC3E}">
        <p14:creationId xmlns:p14="http://schemas.microsoft.com/office/powerpoint/2010/main" val="983102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7"/>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4CD4124-DFE7-43AA-BF55-E4CC5008D42D}"/>
              </a:ext>
            </a:extLst>
          </p:cNvPr>
          <p:cNvPicPr>
            <a:picLocks noChangeAspect="1"/>
          </p:cNvPicPr>
          <p:nvPr/>
        </p:nvPicPr>
        <p:blipFill>
          <a:blip r:embed="rId4"/>
          <a:stretch>
            <a:fillRect/>
          </a:stretch>
        </p:blipFill>
        <p:spPr>
          <a:xfrm>
            <a:off x="54340" y="1877433"/>
            <a:ext cx="12083319" cy="3103133"/>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sp>
        <p:nvSpPr>
          <p:cNvPr id="3" name="TextBox 2">
            <a:extLst>
              <a:ext uri="{FF2B5EF4-FFF2-40B4-BE49-F238E27FC236}">
                <a16:creationId xmlns:a16="http://schemas.microsoft.com/office/drawing/2014/main" id="{E040EDD2-87AA-490C-976B-02DAB6B930C0}"/>
              </a:ext>
            </a:extLst>
          </p:cNvPr>
          <p:cNvSpPr txBox="1"/>
          <p:nvPr/>
        </p:nvSpPr>
        <p:spPr>
          <a:xfrm>
            <a:off x="2969703" y="2685703"/>
            <a:ext cx="5947791" cy="2031325"/>
          </a:xfrm>
          <a:prstGeom prst="rect">
            <a:avLst/>
          </a:prstGeom>
          <a:noFill/>
        </p:spPr>
        <p:txBody>
          <a:bodyPr wrap="square" rtlCol="0">
            <a:spAutoFit/>
          </a:bodyPr>
          <a:lstStyle/>
          <a:p>
            <a:pPr algn="just"/>
            <a:r>
              <a:rPr lang="en-GB" dirty="0" err="1"/>
              <a:t>Ältere</a:t>
            </a:r>
            <a:r>
              <a:rPr lang="en-GB" dirty="0"/>
              <a:t> Menschen </a:t>
            </a:r>
            <a:r>
              <a:rPr lang="en-GB" dirty="0" err="1"/>
              <a:t>haben</a:t>
            </a:r>
            <a:r>
              <a:rPr lang="en-GB" dirty="0"/>
              <a:t> </a:t>
            </a:r>
            <a:r>
              <a:rPr lang="en-GB" dirty="0" err="1"/>
              <a:t>zwar</a:t>
            </a:r>
            <a:r>
              <a:rPr lang="en-GB" dirty="0"/>
              <a:t> das </a:t>
            </a:r>
            <a:r>
              <a:rPr lang="en-GB" dirty="0" err="1"/>
              <a:t>Recht</a:t>
            </a:r>
            <a:r>
              <a:rPr lang="en-GB" dirty="0"/>
              <a:t>, so </a:t>
            </a:r>
            <a:r>
              <a:rPr lang="en-GB" dirty="0" err="1"/>
              <a:t>zu</a:t>
            </a:r>
            <a:r>
              <a:rPr lang="en-GB" dirty="0"/>
              <a:t> leben, </a:t>
            </a:r>
            <a:r>
              <a:rPr lang="en-GB" dirty="0" err="1"/>
              <a:t>wie</a:t>
            </a:r>
            <a:r>
              <a:rPr lang="en-GB" dirty="0"/>
              <a:t> </a:t>
            </a:r>
            <a:r>
              <a:rPr lang="en-GB" dirty="0" err="1"/>
              <a:t>sie</a:t>
            </a:r>
            <a:r>
              <a:rPr lang="en-GB" dirty="0"/>
              <a:t> </a:t>
            </a:r>
            <a:r>
              <a:rPr lang="en-GB" dirty="0" err="1"/>
              <a:t>wollen</a:t>
            </a:r>
            <a:r>
              <a:rPr lang="en-GB" dirty="0"/>
              <a:t>, </a:t>
            </a:r>
            <a:r>
              <a:rPr lang="en-GB" dirty="0" err="1"/>
              <a:t>aber</a:t>
            </a:r>
            <a:r>
              <a:rPr lang="en-GB" dirty="0"/>
              <a:t> </a:t>
            </a:r>
            <a:r>
              <a:rPr lang="en-GB" dirty="0" err="1"/>
              <a:t>sie</a:t>
            </a:r>
            <a:r>
              <a:rPr lang="en-GB" dirty="0"/>
              <a:t> </a:t>
            </a:r>
            <a:r>
              <a:rPr lang="en-GB" dirty="0" err="1"/>
              <a:t>haben</a:t>
            </a:r>
            <a:r>
              <a:rPr lang="en-GB" dirty="0"/>
              <a:t> </a:t>
            </a:r>
            <a:r>
              <a:rPr lang="en-GB" dirty="0" err="1"/>
              <a:t>auch</a:t>
            </a:r>
            <a:r>
              <a:rPr lang="en-GB" dirty="0"/>
              <a:t> das </a:t>
            </a:r>
            <a:r>
              <a:rPr lang="en-GB" dirty="0" err="1"/>
              <a:t>Recht</a:t>
            </a:r>
            <a:r>
              <a:rPr lang="en-GB" dirty="0"/>
              <a:t>, </a:t>
            </a:r>
            <a:r>
              <a:rPr lang="en-GB" dirty="0" err="1"/>
              <a:t>frei</a:t>
            </a:r>
            <a:r>
              <a:rPr lang="en-GB" dirty="0"/>
              <a:t> von </a:t>
            </a:r>
            <a:r>
              <a:rPr lang="en-GB" dirty="0" err="1"/>
              <a:t>körperlichem</a:t>
            </a:r>
            <a:r>
              <a:rPr lang="en-GB" dirty="0"/>
              <a:t>, </a:t>
            </a:r>
            <a:r>
              <a:rPr lang="en-GB" dirty="0" err="1"/>
              <a:t>geistigem</a:t>
            </a:r>
            <a:r>
              <a:rPr lang="en-GB" dirty="0"/>
              <a:t>, </a:t>
            </a:r>
            <a:r>
              <a:rPr lang="en-GB" dirty="0" err="1"/>
              <a:t>psychologischem</a:t>
            </a:r>
            <a:r>
              <a:rPr lang="en-GB" dirty="0"/>
              <a:t>, </a:t>
            </a:r>
            <a:r>
              <a:rPr lang="en-GB" dirty="0" err="1"/>
              <a:t>finanziellem</a:t>
            </a:r>
            <a:r>
              <a:rPr lang="en-GB" dirty="0"/>
              <a:t> und </a:t>
            </a:r>
            <a:r>
              <a:rPr lang="en-GB" dirty="0" err="1"/>
              <a:t>sexuellem</a:t>
            </a:r>
            <a:r>
              <a:rPr lang="en-GB" dirty="0"/>
              <a:t> </a:t>
            </a:r>
            <a:r>
              <a:rPr lang="en-GB" dirty="0" err="1"/>
              <a:t>Missbrauch</a:t>
            </a:r>
            <a:r>
              <a:rPr lang="en-GB" dirty="0"/>
              <a:t> </a:t>
            </a:r>
            <a:r>
              <a:rPr lang="en-GB" dirty="0" err="1"/>
              <a:t>zu</a:t>
            </a:r>
            <a:r>
              <a:rPr lang="en-GB" dirty="0"/>
              <a:t> leben. </a:t>
            </a:r>
            <a:r>
              <a:rPr lang="en-GB" dirty="0" err="1"/>
              <a:t>Obwohl</a:t>
            </a:r>
            <a:r>
              <a:rPr lang="en-GB" dirty="0"/>
              <a:t> die </a:t>
            </a:r>
            <a:r>
              <a:rPr lang="en-GB" dirty="0" err="1"/>
              <a:t>Definitionen</a:t>
            </a:r>
            <a:r>
              <a:rPr lang="en-GB" dirty="0"/>
              <a:t> und </a:t>
            </a:r>
            <a:r>
              <a:rPr lang="en-GB" dirty="0" err="1"/>
              <a:t>Beschreibungen</a:t>
            </a:r>
            <a:r>
              <a:rPr lang="en-GB" dirty="0"/>
              <a:t> </a:t>
            </a:r>
            <a:r>
              <a:rPr lang="en-GB" dirty="0" err="1"/>
              <a:t>variieren</a:t>
            </a:r>
            <a:r>
              <a:rPr lang="en-GB" dirty="0"/>
              <a:t>, </a:t>
            </a:r>
            <a:r>
              <a:rPr lang="en-GB" dirty="0" err="1"/>
              <a:t>werden</a:t>
            </a:r>
            <a:r>
              <a:rPr lang="en-GB" dirty="0"/>
              <a:t> </a:t>
            </a:r>
            <a:r>
              <a:rPr lang="en-GB" dirty="0" err="1"/>
              <a:t>immer</a:t>
            </a:r>
            <a:r>
              <a:rPr lang="en-GB" dirty="0"/>
              <a:t> </a:t>
            </a:r>
            <a:r>
              <a:rPr lang="en-GB" dirty="0" err="1"/>
              <a:t>mehr</a:t>
            </a:r>
            <a:r>
              <a:rPr lang="en-GB" dirty="0"/>
              <a:t> </a:t>
            </a:r>
            <a:r>
              <a:rPr lang="en-GB" dirty="0" err="1"/>
              <a:t>Studien</a:t>
            </a:r>
            <a:r>
              <a:rPr lang="en-GB" dirty="0"/>
              <a:t> </a:t>
            </a:r>
            <a:r>
              <a:rPr lang="en-GB" dirty="0" err="1"/>
              <a:t>über</a:t>
            </a:r>
            <a:r>
              <a:rPr lang="en-GB" dirty="0"/>
              <a:t> die </a:t>
            </a:r>
            <a:r>
              <a:rPr lang="en-GB" dirty="0" err="1"/>
              <a:t>Misshandlung</a:t>
            </a:r>
            <a:r>
              <a:rPr lang="en-GB" dirty="0"/>
              <a:t> </a:t>
            </a:r>
            <a:r>
              <a:rPr lang="en-GB" dirty="0" err="1"/>
              <a:t>älterer</a:t>
            </a:r>
            <a:r>
              <a:rPr lang="en-GB" dirty="0"/>
              <a:t> Menschen </a:t>
            </a:r>
            <a:r>
              <a:rPr lang="en-GB" dirty="0" err="1"/>
              <a:t>veröffentlicht</a:t>
            </a:r>
            <a:r>
              <a:rPr lang="en-GB" dirty="0"/>
              <a:t>, und </a:t>
            </a:r>
            <a:r>
              <a:rPr lang="en-GB" dirty="0" err="1"/>
              <a:t>zwar</a:t>
            </a:r>
            <a:r>
              <a:rPr lang="en-GB" dirty="0"/>
              <a:t> in </a:t>
            </a:r>
            <a:r>
              <a:rPr lang="en-GB" dirty="0" err="1"/>
              <a:t>mehreren</a:t>
            </a:r>
            <a:r>
              <a:rPr lang="en-GB" dirty="0"/>
              <a:t> </a:t>
            </a:r>
            <a:r>
              <a:rPr lang="en-GB" dirty="0" err="1"/>
              <a:t>Ländern</a:t>
            </a:r>
            <a:r>
              <a:rPr lang="en-GB" dirty="0"/>
              <a:t>.</a:t>
            </a:r>
          </a:p>
        </p:txBody>
      </p:sp>
      <p:pic>
        <p:nvPicPr>
          <p:cNvPr id="19" name="Picture 18">
            <a:extLst>
              <a:ext uri="{FF2B5EF4-FFF2-40B4-BE49-F238E27FC236}">
                <a16:creationId xmlns:a16="http://schemas.microsoft.com/office/drawing/2014/main" id="{195DEEEB-D7F4-448F-BFFC-283AA5B52EA9}"/>
              </a:ext>
            </a:extLst>
          </p:cNvPr>
          <p:cNvPicPr>
            <a:picLocks noChangeAspect="1"/>
          </p:cNvPicPr>
          <p:nvPr/>
        </p:nvPicPr>
        <p:blipFill>
          <a:blip r:embed="rId7"/>
          <a:stretch>
            <a:fillRect/>
          </a:stretch>
        </p:blipFill>
        <p:spPr>
          <a:xfrm>
            <a:off x="735394" y="2162799"/>
            <a:ext cx="1790826" cy="2532401"/>
          </a:xfrm>
          <a:prstGeom prst="rect">
            <a:avLst/>
          </a:prstGeom>
        </p:spPr>
      </p:pic>
      <p:pic>
        <p:nvPicPr>
          <p:cNvPr id="1026" name="Picture 2" descr="Falling Down Love GIF by Barbara Pozzi">
            <a:extLst>
              <a:ext uri="{FF2B5EF4-FFF2-40B4-BE49-F238E27FC236}">
                <a16:creationId xmlns:a16="http://schemas.microsoft.com/office/drawing/2014/main" id="{F4E955D7-95F6-44D4-AA59-987C200F15BB}"/>
              </a:ext>
            </a:extLst>
          </p:cNvPr>
          <p:cNvPicPr>
            <a:picLocks noChangeAspect="1" noChangeArrowheads="1" noCrop="1"/>
          </p:cNvPicPr>
          <p:nvPr/>
        </p:nvPicPr>
        <p:blipFill>
          <a:blip r:embed="rId8">
            <a:extLst>
              <a:ext uri="{28A0092B-C50C-407E-A947-70E740481C1C}">
                <a14:useLocalDpi xmlns:a14="http://schemas.microsoft.com/office/drawing/2010/main" val="0"/>
              </a:ext>
            </a:extLst>
          </a:blip>
          <a:srcRect/>
          <a:stretch>
            <a:fillRect/>
          </a:stretch>
        </p:blipFill>
        <p:spPr bwMode="auto">
          <a:xfrm>
            <a:off x="6535997" y="421860"/>
            <a:ext cx="2813629" cy="211022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33E974B3-7932-47C7-850C-D53FFA01B306}"/>
              </a:ext>
            </a:extLst>
          </p:cNvPr>
          <p:cNvSpPr txBox="1"/>
          <p:nvPr/>
        </p:nvSpPr>
        <p:spPr>
          <a:xfrm>
            <a:off x="9812215" y="2664069"/>
            <a:ext cx="1790826" cy="2031325"/>
          </a:xfrm>
          <a:prstGeom prst="rect">
            <a:avLst/>
          </a:prstGeom>
          <a:noFill/>
        </p:spPr>
        <p:txBody>
          <a:bodyPr wrap="square" rtlCol="0">
            <a:spAutoFit/>
          </a:bodyPr>
          <a:lstStyle/>
          <a:p>
            <a:r>
              <a:rPr lang="en-GB" dirty="0"/>
              <a:t>In </a:t>
            </a:r>
            <a:r>
              <a:rPr lang="en-GB" dirty="0" err="1"/>
              <a:t>diesem</a:t>
            </a:r>
            <a:r>
              <a:rPr lang="en-GB" dirty="0"/>
              <a:t> </a:t>
            </a:r>
            <a:r>
              <a:rPr lang="en-GB" dirty="0" err="1"/>
              <a:t>Hörbuch</a:t>
            </a:r>
            <a:r>
              <a:rPr lang="en-GB" dirty="0"/>
              <a:t> </a:t>
            </a:r>
            <a:r>
              <a:rPr lang="en-GB" dirty="0" err="1"/>
              <a:t>erfahren</a:t>
            </a:r>
            <a:r>
              <a:rPr lang="en-GB" dirty="0"/>
              <a:t> Sie </a:t>
            </a:r>
            <a:r>
              <a:rPr lang="en-GB" dirty="0" err="1"/>
              <a:t>mehr</a:t>
            </a:r>
            <a:r>
              <a:rPr lang="en-GB" dirty="0"/>
              <a:t> </a:t>
            </a:r>
            <a:r>
              <a:rPr lang="en-GB" dirty="0" err="1"/>
              <a:t>über</a:t>
            </a:r>
            <a:r>
              <a:rPr lang="en-GB" dirty="0"/>
              <a:t> den </a:t>
            </a:r>
            <a:r>
              <a:rPr lang="en-GB" dirty="0" err="1"/>
              <a:t>Missbrauch</a:t>
            </a:r>
            <a:r>
              <a:rPr lang="en-GB" dirty="0"/>
              <a:t> </a:t>
            </a:r>
            <a:r>
              <a:rPr lang="en-GB" dirty="0" err="1"/>
              <a:t>älterer</a:t>
            </a:r>
            <a:r>
              <a:rPr lang="en-GB" dirty="0"/>
              <a:t> Menschen.</a:t>
            </a:r>
          </a:p>
        </p:txBody>
      </p:sp>
      <p:pic>
        <p:nvPicPr>
          <p:cNvPr id="7" name="elder abuse5">
            <a:hlinkClick r:id="" action="ppaction://media"/>
            <a:extLst>
              <a:ext uri="{FF2B5EF4-FFF2-40B4-BE49-F238E27FC236}">
                <a16:creationId xmlns:a16="http://schemas.microsoft.com/office/drawing/2014/main" id="{873EE8A2-1CB7-408D-863F-9A8CA5601838}"/>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2826971" y="4736884"/>
            <a:ext cx="487363" cy="487363"/>
          </a:xfrm>
          <a:prstGeom prst="ellipse">
            <a:avLst/>
          </a:prstGeom>
          <a:ln>
            <a:noFill/>
          </a:ln>
          <a:effectLst>
            <a:softEdge rad="112500"/>
          </a:effectLst>
        </p:spPr>
      </p:pic>
    </p:spTree>
    <p:extLst>
      <p:ext uri="{BB962C8B-B14F-4D97-AF65-F5344CB8AC3E}">
        <p14:creationId xmlns:p14="http://schemas.microsoft.com/office/powerpoint/2010/main" val="4141180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7"/>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4CD4124-DFE7-43AA-BF55-E4CC5008D42D}"/>
              </a:ext>
            </a:extLst>
          </p:cNvPr>
          <p:cNvPicPr>
            <a:picLocks noChangeAspect="1"/>
          </p:cNvPicPr>
          <p:nvPr/>
        </p:nvPicPr>
        <p:blipFill>
          <a:blip r:embed="rId4"/>
          <a:stretch>
            <a:fillRect/>
          </a:stretch>
        </p:blipFill>
        <p:spPr>
          <a:xfrm>
            <a:off x="54340" y="1877433"/>
            <a:ext cx="12083319" cy="3103133"/>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sp>
        <p:nvSpPr>
          <p:cNvPr id="3" name="TextBox 2">
            <a:extLst>
              <a:ext uri="{FF2B5EF4-FFF2-40B4-BE49-F238E27FC236}">
                <a16:creationId xmlns:a16="http://schemas.microsoft.com/office/drawing/2014/main" id="{E040EDD2-87AA-490C-976B-02DAB6B930C0}"/>
              </a:ext>
            </a:extLst>
          </p:cNvPr>
          <p:cNvSpPr txBox="1"/>
          <p:nvPr/>
        </p:nvSpPr>
        <p:spPr>
          <a:xfrm>
            <a:off x="3040042" y="2694993"/>
            <a:ext cx="5947791" cy="2585323"/>
          </a:xfrm>
          <a:prstGeom prst="rect">
            <a:avLst/>
          </a:prstGeom>
          <a:noFill/>
        </p:spPr>
        <p:txBody>
          <a:bodyPr wrap="square" rtlCol="0">
            <a:spAutoFit/>
          </a:bodyPr>
          <a:lstStyle/>
          <a:p>
            <a:pPr algn="just"/>
            <a:r>
              <a:rPr lang="en-GB" dirty="0"/>
              <a:t>Die </a:t>
            </a:r>
            <a:r>
              <a:rPr lang="en-GB" dirty="0" err="1"/>
              <a:t>Misshandlung</a:t>
            </a:r>
            <a:r>
              <a:rPr lang="en-GB" dirty="0"/>
              <a:t> </a:t>
            </a:r>
            <a:r>
              <a:rPr lang="en-GB" dirty="0" err="1"/>
              <a:t>älterer</a:t>
            </a:r>
            <a:r>
              <a:rPr lang="en-GB" dirty="0"/>
              <a:t> Menschen </a:t>
            </a:r>
            <a:r>
              <a:rPr lang="en-GB" dirty="0" err="1"/>
              <a:t>ist</a:t>
            </a:r>
            <a:r>
              <a:rPr lang="en-GB" dirty="0"/>
              <a:t> </a:t>
            </a:r>
            <a:r>
              <a:rPr lang="en-GB" dirty="0" err="1"/>
              <a:t>ein</a:t>
            </a:r>
            <a:r>
              <a:rPr lang="en-GB" dirty="0"/>
              <a:t> </a:t>
            </a:r>
            <a:r>
              <a:rPr lang="en-GB" dirty="0" err="1"/>
              <a:t>globales</a:t>
            </a:r>
            <a:r>
              <a:rPr lang="en-GB" dirty="0"/>
              <a:t> Problem des </a:t>
            </a:r>
            <a:r>
              <a:rPr lang="en-GB" dirty="0" err="1"/>
              <a:t>öffentlichen</a:t>
            </a:r>
            <a:r>
              <a:rPr lang="en-GB" dirty="0"/>
              <a:t> </a:t>
            </a:r>
            <a:r>
              <a:rPr lang="en-GB" dirty="0" err="1"/>
              <a:t>Gesundheitswesens</a:t>
            </a:r>
            <a:r>
              <a:rPr lang="en-GB" dirty="0"/>
              <a:t>, das </a:t>
            </a:r>
            <a:r>
              <a:rPr lang="en-GB" dirty="0" err="1"/>
              <a:t>nicht</a:t>
            </a:r>
            <a:r>
              <a:rPr lang="en-GB" dirty="0"/>
              <a:t> auf </a:t>
            </a:r>
            <a:r>
              <a:rPr lang="en-GB" dirty="0" err="1"/>
              <a:t>eine</a:t>
            </a:r>
            <a:r>
              <a:rPr lang="en-GB" dirty="0"/>
              <a:t> </a:t>
            </a:r>
            <a:r>
              <a:rPr lang="en-GB" dirty="0" err="1"/>
              <a:t>einzelne</a:t>
            </a:r>
            <a:r>
              <a:rPr lang="en-GB" dirty="0"/>
              <a:t> </a:t>
            </a:r>
            <a:r>
              <a:rPr lang="en-GB" dirty="0" err="1"/>
              <a:t>Bevölkerung</a:t>
            </a:r>
            <a:r>
              <a:rPr lang="en-GB" dirty="0"/>
              <a:t> </a:t>
            </a:r>
            <a:r>
              <a:rPr lang="en-GB" dirty="0" err="1"/>
              <a:t>oder</a:t>
            </a:r>
            <a:r>
              <a:rPr lang="en-GB" dirty="0"/>
              <a:t> Gemeinschaft </a:t>
            </a:r>
            <a:r>
              <a:rPr lang="en-GB" dirty="0" err="1"/>
              <a:t>beschränkt</a:t>
            </a:r>
            <a:r>
              <a:rPr lang="en-GB" dirty="0"/>
              <a:t> </a:t>
            </a:r>
            <a:r>
              <a:rPr lang="en-GB" dirty="0" err="1"/>
              <a:t>ist</a:t>
            </a:r>
            <a:r>
              <a:rPr lang="en-GB" dirty="0"/>
              <a:t>. Die </a:t>
            </a:r>
            <a:r>
              <a:rPr lang="en-GB" dirty="0" err="1"/>
              <a:t>Fähigkeit</a:t>
            </a:r>
            <a:r>
              <a:rPr lang="en-GB" dirty="0"/>
              <a:t> </a:t>
            </a:r>
            <a:r>
              <a:rPr lang="en-GB" dirty="0" err="1"/>
              <a:t>sowohl</a:t>
            </a:r>
            <a:r>
              <a:rPr lang="en-GB" dirty="0"/>
              <a:t> von </a:t>
            </a:r>
            <a:r>
              <a:rPr lang="en-GB" dirty="0" err="1"/>
              <a:t>Fachleuten</a:t>
            </a:r>
            <a:r>
              <a:rPr lang="en-GB" dirty="0"/>
              <a:t> </a:t>
            </a:r>
            <a:r>
              <a:rPr lang="en-GB" dirty="0" err="1"/>
              <a:t>als</a:t>
            </a:r>
            <a:r>
              <a:rPr lang="en-GB" dirty="0"/>
              <a:t> </a:t>
            </a:r>
            <a:r>
              <a:rPr lang="en-GB" dirty="0" err="1"/>
              <a:t>auch</a:t>
            </a:r>
            <a:r>
              <a:rPr lang="en-GB" dirty="0"/>
              <a:t> der </a:t>
            </a:r>
            <a:r>
              <a:rPr lang="en-GB" dirty="0" err="1"/>
              <a:t>Öffentlichkeit</a:t>
            </a:r>
            <a:r>
              <a:rPr lang="en-GB" dirty="0"/>
              <a:t>, </a:t>
            </a:r>
            <a:r>
              <a:rPr lang="en-GB" dirty="0" err="1"/>
              <a:t>Risiken</a:t>
            </a:r>
            <a:r>
              <a:rPr lang="en-GB" dirty="0"/>
              <a:t> und </a:t>
            </a:r>
            <a:r>
              <a:rPr lang="en-GB" dirty="0" err="1"/>
              <a:t>Gefährdungen</a:t>
            </a:r>
            <a:r>
              <a:rPr lang="en-GB" dirty="0"/>
              <a:t> </a:t>
            </a:r>
            <a:r>
              <a:rPr lang="en-GB" dirty="0" err="1"/>
              <a:t>zu</a:t>
            </a:r>
            <a:r>
              <a:rPr lang="en-GB" dirty="0"/>
              <a:t> </a:t>
            </a:r>
            <a:r>
              <a:rPr lang="en-GB" dirty="0" err="1"/>
              <a:t>erkennen</a:t>
            </a:r>
            <a:r>
              <a:rPr lang="en-GB" dirty="0"/>
              <a:t>, </a:t>
            </a:r>
            <a:r>
              <a:rPr lang="en-GB" dirty="0" err="1"/>
              <a:t>kann</a:t>
            </a:r>
            <a:r>
              <a:rPr lang="en-GB" dirty="0"/>
              <a:t> die </a:t>
            </a:r>
            <a:r>
              <a:rPr lang="en-GB" dirty="0" err="1"/>
              <a:t>Sicherheit</a:t>
            </a:r>
            <a:r>
              <a:rPr lang="en-GB" dirty="0"/>
              <a:t> </a:t>
            </a:r>
            <a:r>
              <a:rPr lang="en-GB" dirty="0" err="1"/>
              <a:t>älterer</a:t>
            </a:r>
            <a:r>
              <a:rPr lang="en-GB" dirty="0"/>
              <a:t> Menschen </a:t>
            </a:r>
            <a:r>
              <a:rPr lang="en-GB" dirty="0" err="1"/>
              <a:t>erhöhen</a:t>
            </a:r>
            <a:r>
              <a:rPr lang="en-GB" dirty="0"/>
              <a:t>. </a:t>
            </a:r>
            <a:r>
              <a:rPr lang="en-GB" dirty="0" err="1"/>
              <a:t>Obwohl</a:t>
            </a:r>
            <a:r>
              <a:rPr lang="en-GB" dirty="0"/>
              <a:t> das </a:t>
            </a:r>
            <a:r>
              <a:rPr lang="en-GB" dirty="0" err="1"/>
              <a:t>Älterwerden</a:t>
            </a:r>
            <a:r>
              <a:rPr lang="en-GB" dirty="0"/>
              <a:t> </a:t>
            </a:r>
            <a:r>
              <a:rPr lang="en-GB" dirty="0" err="1"/>
              <a:t>selbst</a:t>
            </a:r>
            <a:r>
              <a:rPr lang="en-GB" dirty="0"/>
              <a:t> die </a:t>
            </a:r>
            <a:r>
              <a:rPr lang="en-GB" dirty="0" err="1"/>
              <a:t>Anfälligkeit</a:t>
            </a:r>
            <a:r>
              <a:rPr lang="en-GB" dirty="0"/>
              <a:t> </a:t>
            </a:r>
            <a:r>
              <a:rPr lang="en-GB" dirty="0" err="1"/>
              <a:t>erhöhen</a:t>
            </a:r>
            <a:r>
              <a:rPr lang="en-GB" dirty="0"/>
              <a:t> </a:t>
            </a:r>
            <a:r>
              <a:rPr lang="en-GB" dirty="0" err="1"/>
              <a:t>kann</a:t>
            </a:r>
            <a:r>
              <a:rPr lang="en-GB" dirty="0"/>
              <a:t>, </a:t>
            </a:r>
            <a:r>
              <a:rPr lang="en-GB" dirty="0" err="1"/>
              <a:t>sind</a:t>
            </a:r>
            <a:r>
              <a:rPr lang="en-GB" dirty="0"/>
              <a:t> </a:t>
            </a:r>
            <a:r>
              <a:rPr lang="en-GB" dirty="0" err="1"/>
              <a:t>nicht</a:t>
            </a:r>
            <a:r>
              <a:rPr lang="en-GB" dirty="0"/>
              <a:t> alle </a:t>
            </a:r>
            <a:r>
              <a:rPr lang="en-GB" dirty="0" err="1"/>
              <a:t>älteren</a:t>
            </a:r>
            <a:r>
              <a:rPr lang="en-GB" dirty="0"/>
              <a:t> Menschen in der Lage </a:t>
            </a:r>
            <a:r>
              <a:rPr lang="en-GB" dirty="0" err="1"/>
              <a:t>zu</a:t>
            </a:r>
            <a:r>
              <a:rPr lang="en-GB" dirty="0"/>
              <a:t> </a:t>
            </a:r>
            <a:r>
              <a:rPr lang="en-GB" dirty="0" err="1"/>
              <a:t>erkennen</a:t>
            </a:r>
            <a:r>
              <a:rPr lang="en-GB" dirty="0"/>
              <a:t>, </a:t>
            </a:r>
            <a:r>
              <a:rPr lang="en-GB" dirty="0" err="1"/>
              <a:t>welche</a:t>
            </a:r>
            <a:r>
              <a:rPr lang="en-GB" dirty="0"/>
              <a:t> </a:t>
            </a:r>
            <a:r>
              <a:rPr lang="en-GB" dirty="0" err="1"/>
              <a:t>Merkmale</a:t>
            </a:r>
            <a:r>
              <a:rPr lang="en-GB" dirty="0"/>
              <a:t> </a:t>
            </a:r>
            <a:r>
              <a:rPr lang="en-GB" dirty="0" err="1"/>
              <a:t>oder</a:t>
            </a:r>
            <a:r>
              <a:rPr lang="en-GB" dirty="0"/>
              <a:t> </a:t>
            </a:r>
            <a:r>
              <a:rPr lang="en-GB" dirty="0" err="1"/>
              <a:t>Umstände</a:t>
            </a:r>
            <a:r>
              <a:rPr lang="en-GB" dirty="0"/>
              <a:t> </a:t>
            </a:r>
            <a:r>
              <a:rPr lang="en-GB" dirty="0" err="1"/>
              <a:t>sie</a:t>
            </a:r>
            <a:r>
              <a:rPr lang="en-GB" dirty="0"/>
              <a:t> der </a:t>
            </a:r>
            <a:r>
              <a:rPr lang="en-GB" dirty="0" err="1"/>
              <a:t>Gefahr</a:t>
            </a:r>
            <a:r>
              <a:rPr lang="en-GB" dirty="0"/>
              <a:t> von </a:t>
            </a:r>
            <a:r>
              <a:rPr lang="en-GB" dirty="0" err="1"/>
              <a:t>Missbrauch</a:t>
            </a:r>
            <a:r>
              <a:rPr lang="en-GB" dirty="0"/>
              <a:t> </a:t>
            </a:r>
            <a:r>
              <a:rPr lang="en-GB" dirty="0" err="1"/>
              <a:t>aussetzen</a:t>
            </a:r>
            <a:r>
              <a:rPr lang="en-GB" dirty="0"/>
              <a:t> </a:t>
            </a:r>
            <a:r>
              <a:rPr lang="en-GB" dirty="0" err="1"/>
              <a:t>könnten</a:t>
            </a:r>
            <a:r>
              <a:rPr lang="en-GB" dirty="0"/>
              <a:t>.</a:t>
            </a:r>
          </a:p>
        </p:txBody>
      </p:sp>
      <p:pic>
        <p:nvPicPr>
          <p:cNvPr id="19" name="Picture 18">
            <a:extLst>
              <a:ext uri="{FF2B5EF4-FFF2-40B4-BE49-F238E27FC236}">
                <a16:creationId xmlns:a16="http://schemas.microsoft.com/office/drawing/2014/main" id="{195DEEEB-D7F4-448F-BFFC-283AA5B52EA9}"/>
              </a:ext>
            </a:extLst>
          </p:cNvPr>
          <p:cNvPicPr>
            <a:picLocks noChangeAspect="1"/>
          </p:cNvPicPr>
          <p:nvPr/>
        </p:nvPicPr>
        <p:blipFill>
          <a:blip r:embed="rId7"/>
          <a:stretch>
            <a:fillRect/>
          </a:stretch>
        </p:blipFill>
        <p:spPr>
          <a:xfrm>
            <a:off x="735394" y="2162799"/>
            <a:ext cx="1790826" cy="2532401"/>
          </a:xfrm>
          <a:prstGeom prst="rect">
            <a:avLst/>
          </a:prstGeom>
        </p:spPr>
      </p:pic>
      <p:pic>
        <p:nvPicPr>
          <p:cNvPr id="1026" name="Picture 2" descr="Falling Down Love GIF by Barbara Pozzi">
            <a:extLst>
              <a:ext uri="{FF2B5EF4-FFF2-40B4-BE49-F238E27FC236}">
                <a16:creationId xmlns:a16="http://schemas.microsoft.com/office/drawing/2014/main" id="{F4E955D7-95F6-44D4-AA59-987C200F15BB}"/>
              </a:ext>
            </a:extLst>
          </p:cNvPr>
          <p:cNvPicPr>
            <a:picLocks noChangeAspect="1" noChangeArrowheads="1" noCrop="1"/>
          </p:cNvPicPr>
          <p:nvPr/>
        </p:nvPicPr>
        <p:blipFill>
          <a:blip r:embed="rId8">
            <a:extLst>
              <a:ext uri="{28A0092B-C50C-407E-A947-70E740481C1C}">
                <a14:useLocalDpi xmlns:a14="http://schemas.microsoft.com/office/drawing/2010/main" val="0"/>
              </a:ext>
            </a:extLst>
          </a:blip>
          <a:srcRect/>
          <a:stretch>
            <a:fillRect/>
          </a:stretch>
        </p:blipFill>
        <p:spPr bwMode="auto">
          <a:xfrm>
            <a:off x="6535997" y="421860"/>
            <a:ext cx="2813629" cy="211022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33E974B3-7932-47C7-850C-D53FFA01B306}"/>
              </a:ext>
            </a:extLst>
          </p:cNvPr>
          <p:cNvSpPr txBox="1"/>
          <p:nvPr/>
        </p:nvSpPr>
        <p:spPr>
          <a:xfrm>
            <a:off x="9812215" y="2664069"/>
            <a:ext cx="1790826" cy="2031325"/>
          </a:xfrm>
          <a:prstGeom prst="rect">
            <a:avLst/>
          </a:prstGeom>
          <a:noFill/>
        </p:spPr>
        <p:txBody>
          <a:bodyPr wrap="square" rtlCol="0">
            <a:spAutoFit/>
          </a:bodyPr>
          <a:lstStyle/>
          <a:p>
            <a:r>
              <a:rPr lang="en-GB" dirty="0"/>
              <a:t>In </a:t>
            </a:r>
            <a:r>
              <a:rPr lang="en-GB" dirty="0" err="1"/>
              <a:t>diesem</a:t>
            </a:r>
            <a:r>
              <a:rPr lang="en-GB" dirty="0"/>
              <a:t> </a:t>
            </a:r>
            <a:r>
              <a:rPr lang="en-GB" dirty="0" err="1"/>
              <a:t>Hörbuch</a:t>
            </a:r>
            <a:r>
              <a:rPr lang="en-GB" dirty="0"/>
              <a:t> </a:t>
            </a:r>
            <a:r>
              <a:rPr lang="en-GB" dirty="0" err="1"/>
              <a:t>erfahren</a:t>
            </a:r>
            <a:r>
              <a:rPr lang="en-GB" dirty="0"/>
              <a:t> Sie </a:t>
            </a:r>
            <a:r>
              <a:rPr lang="en-GB" dirty="0" err="1"/>
              <a:t>mehr</a:t>
            </a:r>
            <a:r>
              <a:rPr lang="en-GB" dirty="0"/>
              <a:t> </a:t>
            </a:r>
            <a:r>
              <a:rPr lang="en-GB" dirty="0" err="1"/>
              <a:t>über</a:t>
            </a:r>
            <a:r>
              <a:rPr lang="en-GB" dirty="0"/>
              <a:t> den </a:t>
            </a:r>
            <a:r>
              <a:rPr lang="en-GB" dirty="0" err="1"/>
              <a:t>Missbrauch</a:t>
            </a:r>
            <a:r>
              <a:rPr lang="en-GB" dirty="0"/>
              <a:t> </a:t>
            </a:r>
            <a:r>
              <a:rPr lang="en-GB" dirty="0" err="1"/>
              <a:t>älterer</a:t>
            </a:r>
            <a:r>
              <a:rPr lang="en-GB" dirty="0"/>
              <a:t> Menschen.</a:t>
            </a:r>
          </a:p>
        </p:txBody>
      </p:sp>
      <p:pic>
        <p:nvPicPr>
          <p:cNvPr id="7" name="elder abuse6">
            <a:hlinkClick r:id="" action="ppaction://media"/>
            <a:extLst>
              <a:ext uri="{FF2B5EF4-FFF2-40B4-BE49-F238E27FC236}">
                <a16:creationId xmlns:a16="http://schemas.microsoft.com/office/drawing/2014/main" id="{8FB7A690-B92D-42AC-92EF-AE43433A0587}"/>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2448902" y="4954188"/>
            <a:ext cx="487363" cy="487363"/>
          </a:xfrm>
          <a:prstGeom prst="ellipse">
            <a:avLst/>
          </a:prstGeom>
          <a:ln>
            <a:noFill/>
          </a:ln>
          <a:effectLst>
            <a:softEdge rad="112500"/>
          </a:effectLst>
        </p:spPr>
      </p:pic>
    </p:spTree>
    <p:extLst>
      <p:ext uri="{BB962C8B-B14F-4D97-AF65-F5344CB8AC3E}">
        <p14:creationId xmlns:p14="http://schemas.microsoft.com/office/powerpoint/2010/main" val="175731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7"/>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4CD4124-DFE7-43AA-BF55-E4CC5008D42D}"/>
              </a:ext>
            </a:extLst>
          </p:cNvPr>
          <p:cNvPicPr>
            <a:picLocks noChangeAspect="1"/>
          </p:cNvPicPr>
          <p:nvPr/>
        </p:nvPicPr>
        <p:blipFill>
          <a:blip r:embed="rId4"/>
          <a:stretch>
            <a:fillRect/>
          </a:stretch>
        </p:blipFill>
        <p:spPr>
          <a:xfrm>
            <a:off x="54340" y="1877433"/>
            <a:ext cx="12083319" cy="3103133"/>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sp>
        <p:nvSpPr>
          <p:cNvPr id="3" name="TextBox 2">
            <a:extLst>
              <a:ext uri="{FF2B5EF4-FFF2-40B4-BE49-F238E27FC236}">
                <a16:creationId xmlns:a16="http://schemas.microsoft.com/office/drawing/2014/main" id="{E040EDD2-87AA-490C-976B-02DAB6B930C0}"/>
              </a:ext>
            </a:extLst>
          </p:cNvPr>
          <p:cNvSpPr txBox="1"/>
          <p:nvPr/>
        </p:nvSpPr>
        <p:spPr>
          <a:xfrm>
            <a:off x="3057626" y="2562702"/>
            <a:ext cx="5947791" cy="2308324"/>
          </a:xfrm>
          <a:prstGeom prst="rect">
            <a:avLst/>
          </a:prstGeom>
          <a:noFill/>
        </p:spPr>
        <p:txBody>
          <a:bodyPr wrap="square" rtlCol="0">
            <a:spAutoFit/>
          </a:bodyPr>
          <a:lstStyle/>
          <a:p>
            <a:pPr algn="just"/>
            <a:r>
              <a:rPr lang="en-GB" dirty="0" err="1"/>
              <a:t>Misshandlungen</a:t>
            </a:r>
            <a:r>
              <a:rPr lang="en-GB" dirty="0"/>
              <a:t> </a:t>
            </a:r>
            <a:r>
              <a:rPr lang="en-GB" dirty="0" err="1"/>
              <a:t>können</a:t>
            </a:r>
            <a:r>
              <a:rPr lang="en-GB" dirty="0"/>
              <a:t> in der </a:t>
            </a:r>
            <a:r>
              <a:rPr lang="en-GB" dirty="0" err="1"/>
              <a:t>Wohnung</a:t>
            </a:r>
            <a:r>
              <a:rPr lang="en-GB" dirty="0"/>
              <a:t> der </a:t>
            </a:r>
            <a:r>
              <a:rPr lang="en-GB" dirty="0" err="1"/>
              <a:t>älteren</a:t>
            </a:r>
            <a:r>
              <a:rPr lang="en-GB" dirty="0"/>
              <a:t> Person </a:t>
            </a:r>
            <a:r>
              <a:rPr lang="en-GB" dirty="0" err="1"/>
              <a:t>oder</a:t>
            </a:r>
            <a:r>
              <a:rPr lang="en-GB" dirty="0"/>
              <a:t> in </a:t>
            </a:r>
            <a:r>
              <a:rPr lang="en-GB" dirty="0" err="1"/>
              <a:t>einer</a:t>
            </a:r>
            <a:r>
              <a:rPr lang="en-GB" dirty="0"/>
              <a:t> </a:t>
            </a:r>
            <a:r>
              <a:rPr lang="en-GB" dirty="0" err="1"/>
              <a:t>Einrichtung</a:t>
            </a:r>
            <a:r>
              <a:rPr lang="en-GB" dirty="0"/>
              <a:t> </a:t>
            </a:r>
            <a:r>
              <a:rPr lang="en-GB" dirty="0" err="1"/>
              <a:t>wie</a:t>
            </a:r>
            <a:r>
              <a:rPr lang="en-GB" dirty="0"/>
              <a:t> </a:t>
            </a:r>
            <a:r>
              <a:rPr lang="en-GB" dirty="0" err="1"/>
              <a:t>einem</a:t>
            </a:r>
            <a:r>
              <a:rPr lang="en-GB" dirty="0"/>
              <a:t> Heim </a:t>
            </a:r>
            <a:r>
              <a:rPr lang="en-GB" dirty="0" err="1"/>
              <a:t>oder</a:t>
            </a:r>
            <a:r>
              <a:rPr lang="en-GB" dirty="0"/>
              <a:t> </a:t>
            </a:r>
            <a:r>
              <a:rPr lang="en-GB" dirty="0" err="1"/>
              <a:t>einer</a:t>
            </a:r>
            <a:r>
              <a:rPr lang="en-GB" dirty="0"/>
              <a:t> </a:t>
            </a:r>
            <a:r>
              <a:rPr lang="en-GB" dirty="0" err="1"/>
              <a:t>qualifizierten</a:t>
            </a:r>
            <a:r>
              <a:rPr lang="en-GB" dirty="0"/>
              <a:t> </a:t>
            </a:r>
            <a:r>
              <a:rPr lang="en-GB" dirty="0" err="1"/>
              <a:t>Pflegeeinrichtung</a:t>
            </a:r>
            <a:r>
              <a:rPr lang="en-GB" dirty="0"/>
              <a:t> </a:t>
            </a:r>
            <a:r>
              <a:rPr lang="en-GB" dirty="0" err="1"/>
              <a:t>auftreten</a:t>
            </a:r>
            <a:r>
              <a:rPr lang="en-GB" dirty="0"/>
              <a:t>. </a:t>
            </a:r>
            <a:r>
              <a:rPr lang="en-GB" dirty="0" err="1"/>
              <a:t>Wenn</a:t>
            </a:r>
            <a:r>
              <a:rPr lang="en-GB" dirty="0"/>
              <a:t> Sie in der Lage </a:t>
            </a:r>
            <a:r>
              <a:rPr lang="en-GB" dirty="0" err="1"/>
              <a:t>sind</a:t>
            </a:r>
            <a:r>
              <a:rPr lang="en-GB" dirty="0"/>
              <a:t>, </a:t>
            </a:r>
            <a:r>
              <a:rPr lang="en-GB" dirty="0" err="1"/>
              <a:t>unfallbedingte</a:t>
            </a:r>
            <a:r>
              <a:rPr lang="en-GB" dirty="0"/>
              <a:t> </a:t>
            </a:r>
            <a:r>
              <a:rPr lang="en-GB" dirty="0" err="1"/>
              <a:t>Verletzungen</a:t>
            </a:r>
            <a:r>
              <a:rPr lang="en-GB" dirty="0"/>
              <a:t> </a:t>
            </a:r>
            <a:r>
              <a:rPr lang="en-GB" dirty="0" err="1"/>
              <a:t>aufgrund</a:t>
            </a:r>
            <a:r>
              <a:rPr lang="en-GB" dirty="0"/>
              <a:t> von </a:t>
            </a:r>
            <a:r>
              <a:rPr lang="en-GB" dirty="0" err="1"/>
              <a:t>Misshandlung</a:t>
            </a:r>
            <a:r>
              <a:rPr lang="en-GB" dirty="0"/>
              <a:t> </a:t>
            </a:r>
            <a:r>
              <a:rPr lang="en-GB" dirty="0" err="1"/>
              <a:t>oder</a:t>
            </a:r>
            <a:r>
              <a:rPr lang="en-GB" dirty="0"/>
              <a:t> </a:t>
            </a:r>
            <a:r>
              <a:rPr lang="en-GB" dirty="0" err="1"/>
              <a:t>Vernachlässigung</a:t>
            </a:r>
            <a:r>
              <a:rPr lang="en-GB" dirty="0"/>
              <a:t> </a:t>
            </a:r>
            <a:r>
              <a:rPr lang="en-GB" dirty="0" err="1"/>
              <a:t>zu</a:t>
            </a:r>
            <a:r>
              <a:rPr lang="en-GB" dirty="0"/>
              <a:t> </a:t>
            </a:r>
            <a:r>
              <a:rPr lang="en-GB" dirty="0" err="1"/>
              <a:t>erkennen</a:t>
            </a:r>
            <a:r>
              <a:rPr lang="en-GB" dirty="0"/>
              <a:t>, </a:t>
            </a:r>
            <a:r>
              <a:rPr lang="en-GB" dirty="0" err="1"/>
              <a:t>können</a:t>
            </a:r>
            <a:r>
              <a:rPr lang="en-GB" dirty="0"/>
              <a:t> Sie den </a:t>
            </a:r>
            <a:r>
              <a:rPr lang="en-GB" dirty="0" err="1"/>
              <a:t>medizinischen</a:t>
            </a:r>
            <a:r>
              <a:rPr lang="en-GB" dirty="0"/>
              <a:t> </a:t>
            </a:r>
            <a:r>
              <a:rPr lang="en-GB" dirty="0" err="1"/>
              <a:t>Fachkräften</a:t>
            </a:r>
            <a:r>
              <a:rPr lang="en-GB" dirty="0"/>
              <a:t> und den </a:t>
            </a:r>
            <a:r>
              <a:rPr lang="en-GB" dirty="0" err="1"/>
              <a:t>Strafverfolgungsbehörden</a:t>
            </a:r>
            <a:r>
              <a:rPr lang="en-GB" dirty="0"/>
              <a:t> </a:t>
            </a:r>
            <a:r>
              <a:rPr lang="en-GB" dirty="0" err="1"/>
              <a:t>helfen</a:t>
            </a:r>
            <a:r>
              <a:rPr lang="en-GB" dirty="0"/>
              <a:t>, </a:t>
            </a:r>
            <a:r>
              <a:rPr lang="en-GB" dirty="0" err="1"/>
              <a:t>wenn</a:t>
            </a:r>
            <a:r>
              <a:rPr lang="en-GB" dirty="0"/>
              <a:t> es </a:t>
            </a:r>
            <a:r>
              <a:rPr lang="en-GB" dirty="0" err="1"/>
              <a:t>zu</a:t>
            </a:r>
            <a:r>
              <a:rPr lang="en-GB" dirty="0"/>
              <a:t> </a:t>
            </a:r>
            <a:r>
              <a:rPr lang="en-GB" dirty="0" err="1"/>
              <a:t>einer</a:t>
            </a:r>
            <a:r>
              <a:rPr lang="en-GB" dirty="0"/>
              <a:t> </a:t>
            </a:r>
            <a:r>
              <a:rPr lang="en-GB" dirty="0" err="1"/>
              <a:t>Untersuchung</a:t>
            </a:r>
            <a:r>
              <a:rPr lang="en-GB" dirty="0"/>
              <a:t> </a:t>
            </a:r>
            <a:r>
              <a:rPr lang="en-GB" dirty="0" err="1"/>
              <a:t>kommen</a:t>
            </a:r>
            <a:r>
              <a:rPr lang="en-GB" dirty="0"/>
              <a:t> </a:t>
            </a:r>
            <a:r>
              <a:rPr lang="en-GB" dirty="0" err="1"/>
              <a:t>sollte</a:t>
            </a:r>
            <a:r>
              <a:rPr lang="en-GB" dirty="0"/>
              <a:t>.</a:t>
            </a:r>
          </a:p>
        </p:txBody>
      </p:sp>
      <p:pic>
        <p:nvPicPr>
          <p:cNvPr id="19" name="Picture 18">
            <a:extLst>
              <a:ext uri="{FF2B5EF4-FFF2-40B4-BE49-F238E27FC236}">
                <a16:creationId xmlns:a16="http://schemas.microsoft.com/office/drawing/2014/main" id="{195DEEEB-D7F4-448F-BFFC-283AA5B52EA9}"/>
              </a:ext>
            </a:extLst>
          </p:cNvPr>
          <p:cNvPicPr>
            <a:picLocks noChangeAspect="1"/>
          </p:cNvPicPr>
          <p:nvPr/>
        </p:nvPicPr>
        <p:blipFill>
          <a:blip r:embed="rId7"/>
          <a:stretch>
            <a:fillRect/>
          </a:stretch>
        </p:blipFill>
        <p:spPr>
          <a:xfrm>
            <a:off x="735394" y="2162799"/>
            <a:ext cx="1790826" cy="2532401"/>
          </a:xfrm>
          <a:prstGeom prst="rect">
            <a:avLst/>
          </a:prstGeom>
        </p:spPr>
      </p:pic>
      <p:pic>
        <p:nvPicPr>
          <p:cNvPr id="1026" name="Picture 2" descr="Falling Down Love GIF by Barbara Pozzi">
            <a:extLst>
              <a:ext uri="{FF2B5EF4-FFF2-40B4-BE49-F238E27FC236}">
                <a16:creationId xmlns:a16="http://schemas.microsoft.com/office/drawing/2014/main" id="{F4E955D7-95F6-44D4-AA59-987C200F15BB}"/>
              </a:ext>
            </a:extLst>
          </p:cNvPr>
          <p:cNvPicPr>
            <a:picLocks noChangeAspect="1" noChangeArrowheads="1" noCrop="1"/>
          </p:cNvPicPr>
          <p:nvPr/>
        </p:nvPicPr>
        <p:blipFill>
          <a:blip r:embed="rId8">
            <a:extLst>
              <a:ext uri="{28A0092B-C50C-407E-A947-70E740481C1C}">
                <a14:useLocalDpi xmlns:a14="http://schemas.microsoft.com/office/drawing/2010/main" val="0"/>
              </a:ext>
            </a:extLst>
          </a:blip>
          <a:srcRect/>
          <a:stretch>
            <a:fillRect/>
          </a:stretch>
        </p:blipFill>
        <p:spPr bwMode="auto">
          <a:xfrm>
            <a:off x="6535997" y="421860"/>
            <a:ext cx="2813629" cy="211022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33E974B3-7932-47C7-850C-D53FFA01B306}"/>
              </a:ext>
            </a:extLst>
          </p:cNvPr>
          <p:cNvSpPr txBox="1"/>
          <p:nvPr/>
        </p:nvSpPr>
        <p:spPr>
          <a:xfrm>
            <a:off x="9812215" y="2664069"/>
            <a:ext cx="1790826" cy="2031325"/>
          </a:xfrm>
          <a:prstGeom prst="rect">
            <a:avLst/>
          </a:prstGeom>
          <a:noFill/>
        </p:spPr>
        <p:txBody>
          <a:bodyPr wrap="square" rtlCol="0">
            <a:spAutoFit/>
          </a:bodyPr>
          <a:lstStyle/>
          <a:p>
            <a:r>
              <a:rPr lang="en-GB" dirty="0"/>
              <a:t>In </a:t>
            </a:r>
            <a:r>
              <a:rPr lang="en-GB" dirty="0" err="1"/>
              <a:t>diesem</a:t>
            </a:r>
            <a:r>
              <a:rPr lang="en-GB" dirty="0"/>
              <a:t> </a:t>
            </a:r>
            <a:r>
              <a:rPr lang="en-GB" dirty="0" err="1"/>
              <a:t>Hörbuch</a:t>
            </a:r>
            <a:r>
              <a:rPr lang="en-GB" dirty="0"/>
              <a:t> </a:t>
            </a:r>
            <a:r>
              <a:rPr lang="en-GB" dirty="0" err="1"/>
              <a:t>erfahren</a:t>
            </a:r>
            <a:r>
              <a:rPr lang="en-GB" dirty="0"/>
              <a:t> Sie </a:t>
            </a:r>
            <a:r>
              <a:rPr lang="en-GB" dirty="0" err="1"/>
              <a:t>mehr</a:t>
            </a:r>
            <a:r>
              <a:rPr lang="en-GB" dirty="0"/>
              <a:t> </a:t>
            </a:r>
            <a:r>
              <a:rPr lang="en-GB" dirty="0" err="1"/>
              <a:t>über</a:t>
            </a:r>
            <a:r>
              <a:rPr lang="en-GB" dirty="0"/>
              <a:t> den </a:t>
            </a:r>
            <a:r>
              <a:rPr lang="en-GB" dirty="0" err="1"/>
              <a:t>Missbrauch</a:t>
            </a:r>
            <a:r>
              <a:rPr lang="en-GB" dirty="0"/>
              <a:t> </a:t>
            </a:r>
            <a:r>
              <a:rPr lang="en-GB" dirty="0" err="1"/>
              <a:t>älterer</a:t>
            </a:r>
            <a:r>
              <a:rPr lang="en-GB" dirty="0"/>
              <a:t> Menschen.</a:t>
            </a:r>
          </a:p>
        </p:txBody>
      </p:sp>
      <p:pic>
        <p:nvPicPr>
          <p:cNvPr id="6" name="elder abuse7">
            <a:hlinkClick r:id="" action="ppaction://media"/>
            <a:extLst>
              <a:ext uri="{FF2B5EF4-FFF2-40B4-BE49-F238E27FC236}">
                <a16:creationId xmlns:a16="http://schemas.microsoft.com/office/drawing/2014/main" id="{FA867DD3-FA63-471B-97F7-766B2CA2F19B}"/>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2888518" y="4791655"/>
            <a:ext cx="487363" cy="487363"/>
          </a:xfrm>
          <a:prstGeom prst="ellipse">
            <a:avLst/>
          </a:prstGeom>
          <a:ln>
            <a:noFill/>
          </a:ln>
          <a:effectLst>
            <a:softEdge rad="112500"/>
          </a:effectLst>
        </p:spPr>
      </p:pic>
    </p:spTree>
    <p:extLst>
      <p:ext uri="{BB962C8B-B14F-4D97-AF65-F5344CB8AC3E}">
        <p14:creationId xmlns:p14="http://schemas.microsoft.com/office/powerpoint/2010/main" val="259916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6"/>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4CD4124-DFE7-43AA-BF55-E4CC5008D42D}"/>
              </a:ext>
            </a:extLst>
          </p:cNvPr>
          <p:cNvPicPr>
            <a:picLocks noChangeAspect="1"/>
          </p:cNvPicPr>
          <p:nvPr/>
        </p:nvPicPr>
        <p:blipFill>
          <a:blip r:embed="rId4"/>
          <a:stretch>
            <a:fillRect/>
          </a:stretch>
        </p:blipFill>
        <p:spPr>
          <a:xfrm>
            <a:off x="54340" y="1877433"/>
            <a:ext cx="12083319" cy="3103133"/>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sp>
        <p:nvSpPr>
          <p:cNvPr id="3" name="TextBox 2">
            <a:extLst>
              <a:ext uri="{FF2B5EF4-FFF2-40B4-BE49-F238E27FC236}">
                <a16:creationId xmlns:a16="http://schemas.microsoft.com/office/drawing/2014/main" id="{E040EDD2-87AA-490C-976B-02DAB6B930C0}"/>
              </a:ext>
            </a:extLst>
          </p:cNvPr>
          <p:cNvSpPr txBox="1"/>
          <p:nvPr/>
        </p:nvSpPr>
        <p:spPr>
          <a:xfrm>
            <a:off x="2969703" y="2663875"/>
            <a:ext cx="5947791" cy="2031325"/>
          </a:xfrm>
          <a:prstGeom prst="rect">
            <a:avLst/>
          </a:prstGeom>
          <a:noFill/>
        </p:spPr>
        <p:txBody>
          <a:bodyPr wrap="square" rtlCol="0">
            <a:spAutoFit/>
          </a:bodyPr>
          <a:lstStyle/>
          <a:p>
            <a:pPr algn="just"/>
            <a:r>
              <a:rPr lang="en-GB" dirty="0"/>
              <a:t>Eine </a:t>
            </a:r>
            <a:r>
              <a:rPr lang="en-GB" dirty="0" err="1"/>
              <a:t>ordnungsgemäße</a:t>
            </a:r>
            <a:r>
              <a:rPr lang="en-GB" dirty="0"/>
              <a:t> </a:t>
            </a:r>
            <a:r>
              <a:rPr lang="en-GB" dirty="0" err="1"/>
              <a:t>Dokumentation</a:t>
            </a:r>
            <a:r>
              <a:rPr lang="en-GB" dirty="0"/>
              <a:t> </a:t>
            </a:r>
            <a:r>
              <a:rPr lang="en-GB" dirty="0" err="1"/>
              <a:t>kann</a:t>
            </a:r>
            <a:r>
              <a:rPr lang="en-GB" dirty="0"/>
              <a:t> </a:t>
            </a:r>
            <a:r>
              <a:rPr lang="en-GB" dirty="0" err="1"/>
              <a:t>bei</a:t>
            </a:r>
            <a:r>
              <a:rPr lang="en-GB" dirty="0"/>
              <a:t> der </a:t>
            </a:r>
            <a:r>
              <a:rPr lang="en-GB" dirty="0" err="1"/>
              <a:t>Untersuchung</a:t>
            </a:r>
            <a:r>
              <a:rPr lang="en-GB" dirty="0"/>
              <a:t> </a:t>
            </a:r>
            <a:r>
              <a:rPr lang="en-GB" dirty="0" err="1"/>
              <a:t>helfen</a:t>
            </a:r>
            <a:r>
              <a:rPr lang="en-GB" dirty="0"/>
              <a:t>, und </a:t>
            </a:r>
            <a:r>
              <a:rPr lang="en-GB" dirty="0" err="1"/>
              <a:t>kulturelle</a:t>
            </a:r>
            <a:r>
              <a:rPr lang="en-GB" dirty="0"/>
              <a:t> </a:t>
            </a:r>
            <a:r>
              <a:rPr lang="en-GB" dirty="0" err="1"/>
              <a:t>Kompetenz</a:t>
            </a:r>
            <a:r>
              <a:rPr lang="en-GB" dirty="0"/>
              <a:t> </a:t>
            </a:r>
            <a:r>
              <a:rPr lang="en-GB" dirty="0" err="1"/>
              <a:t>im</a:t>
            </a:r>
            <a:r>
              <a:rPr lang="en-GB" dirty="0"/>
              <a:t> </a:t>
            </a:r>
            <a:r>
              <a:rPr lang="en-GB" dirty="0" err="1"/>
              <a:t>Umgang</a:t>
            </a:r>
            <a:r>
              <a:rPr lang="en-GB" dirty="0"/>
              <a:t> </a:t>
            </a:r>
            <a:r>
              <a:rPr lang="en-GB" dirty="0" err="1"/>
              <a:t>mit</a:t>
            </a:r>
            <a:r>
              <a:rPr lang="en-GB" dirty="0"/>
              <a:t> </a:t>
            </a:r>
            <a:r>
              <a:rPr lang="en-GB" dirty="0" err="1"/>
              <a:t>verschiedenen</a:t>
            </a:r>
            <a:r>
              <a:rPr lang="en-GB" dirty="0"/>
              <a:t> </a:t>
            </a:r>
            <a:r>
              <a:rPr lang="en-GB" dirty="0" err="1"/>
              <a:t>Bevölkerungsgruppen</a:t>
            </a:r>
            <a:r>
              <a:rPr lang="en-GB" dirty="0"/>
              <a:t> </a:t>
            </a:r>
            <a:r>
              <a:rPr lang="en-GB" dirty="0" err="1"/>
              <a:t>trägt</a:t>
            </a:r>
            <a:r>
              <a:rPr lang="en-GB" dirty="0"/>
              <a:t> </a:t>
            </a:r>
            <a:r>
              <a:rPr lang="en-GB" dirty="0" err="1"/>
              <a:t>dazu</a:t>
            </a:r>
            <a:r>
              <a:rPr lang="en-GB" dirty="0"/>
              <a:t> </a:t>
            </a:r>
            <a:r>
              <a:rPr lang="en-GB" dirty="0" err="1"/>
              <a:t>bei</a:t>
            </a:r>
            <a:r>
              <a:rPr lang="en-GB" dirty="0"/>
              <a:t>, </a:t>
            </a:r>
            <a:r>
              <a:rPr lang="en-GB" dirty="0" err="1"/>
              <a:t>dass</a:t>
            </a:r>
            <a:r>
              <a:rPr lang="en-GB" dirty="0"/>
              <a:t> die </a:t>
            </a:r>
            <a:r>
              <a:rPr lang="en-GB" dirty="0" err="1"/>
              <a:t>Dokumentation</a:t>
            </a:r>
            <a:r>
              <a:rPr lang="en-GB" dirty="0"/>
              <a:t> </a:t>
            </a:r>
            <a:r>
              <a:rPr lang="en-GB" dirty="0" err="1"/>
              <a:t>korrekt</a:t>
            </a:r>
            <a:r>
              <a:rPr lang="en-GB" dirty="0"/>
              <a:t> </a:t>
            </a:r>
            <a:r>
              <a:rPr lang="en-GB" dirty="0" err="1"/>
              <a:t>ist</a:t>
            </a:r>
            <a:r>
              <a:rPr lang="en-GB" dirty="0"/>
              <a:t>. Die </a:t>
            </a:r>
            <a:r>
              <a:rPr lang="en-GB" dirty="0" err="1"/>
              <a:t>Kenntnis</a:t>
            </a:r>
            <a:r>
              <a:rPr lang="en-GB" dirty="0"/>
              <a:t> von </a:t>
            </a:r>
            <a:r>
              <a:rPr lang="en-GB" dirty="0" err="1"/>
              <a:t>Hilfsquellen</a:t>
            </a:r>
            <a:r>
              <a:rPr lang="en-GB" dirty="0"/>
              <a:t> auf </a:t>
            </a:r>
            <a:r>
              <a:rPr lang="en-GB" dirty="0" err="1"/>
              <a:t>verschiedenen</a:t>
            </a:r>
            <a:r>
              <a:rPr lang="en-GB" dirty="0"/>
              <a:t> </a:t>
            </a:r>
            <a:r>
              <a:rPr lang="en-GB" dirty="0" err="1"/>
              <a:t>Ebenen</a:t>
            </a:r>
            <a:r>
              <a:rPr lang="en-GB" dirty="0"/>
              <a:t>, von der </a:t>
            </a:r>
            <a:r>
              <a:rPr lang="en-GB" dirty="0" err="1"/>
              <a:t>lokalen</a:t>
            </a:r>
            <a:r>
              <a:rPr lang="en-GB" dirty="0"/>
              <a:t> bis </a:t>
            </a:r>
            <a:r>
              <a:rPr lang="en-GB" dirty="0" err="1"/>
              <a:t>zur</a:t>
            </a:r>
            <a:r>
              <a:rPr lang="en-GB" dirty="0"/>
              <a:t> </a:t>
            </a:r>
            <a:r>
              <a:rPr lang="en-GB" dirty="0" err="1"/>
              <a:t>Bundesebene</a:t>
            </a:r>
            <a:r>
              <a:rPr lang="en-GB" dirty="0"/>
              <a:t>, </a:t>
            </a:r>
            <a:r>
              <a:rPr lang="en-GB" dirty="0" err="1"/>
              <a:t>kann</a:t>
            </a:r>
            <a:r>
              <a:rPr lang="en-GB" dirty="0"/>
              <a:t> </a:t>
            </a:r>
            <a:r>
              <a:rPr lang="en-GB" dirty="0" err="1"/>
              <a:t>bei</a:t>
            </a:r>
            <a:r>
              <a:rPr lang="en-GB" dirty="0"/>
              <a:t> der </a:t>
            </a:r>
            <a:r>
              <a:rPr lang="en-GB" dirty="0" err="1"/>
              <a:t>rechtzeitigen</a:t>
            </a:r>
            <a:r>
              <a:rPr lang="en-GB" dirty="0"/>
              <a:t> Intervention von </a:t>
            </a:r>
            <a:r>
              <a:rPr lang="en-GB" dirty="0" err="1"/>
              <a:t>Missbrauch</a:t>
            </a:r>
            <a:r>
              <a:rPr lang="en-GB" dirty="0"/>
              <a:t> </a:t>
            </a:r>
            <a:r>
              <a:rPr lang="en-GB" dirty="0" err="1"/>
              <a:t>helfen</a:t>
            </a:r>
            <a:r>
              <a:rPr lang="en-GB" dirty="0"/>
              <a:t>.</a:t>
            </a:r>
          </a:p>
        </p:txBody>
      </p:sp>
      <p:pic>
        <p:nvPicPr>
          <p:cNvPr id="19" name="Picture 18">
            <a:extLst>
              <a:ext uri="{FF2B5EF4-FFF2-40B4-BE49-F238E27FC236}">
                <a16:creationId xmlns:a16="http://schemas.microsoft.com/office/drawing/2014/main" id="{195DEEEB-D7F4-448F-BFFC-283AA5B52EA9}"/>
              </a:ext>
            </a:extLst>
          </p:cNvPr>
          <p:cNvPicPr>
            <a:picLocks noChangeAspect="1"/>
          </p:cNvPicPr>
          <p:nvPr/>
        </p:nvPicPr>
        <p:blipFill>
          <a:blip r:embed="rId7"/>
          <a:stretch>
            <a:fillRect/>
          </a:stretch>
        </p:blipFill>
        <p:spPr>
          <a:xfrm>
            <a:off x="735394" y="2162799"/>
            <a:ext cx="1790826" cy="2532401"/>
          </a:xfrm>
          <a:prstGeom prst="rect">
            <a:avLst/>
          </a:prstGeom>
        </p:spPr>
      </p:pic>
      <p:pic>
        <p:nvPicPr>
          <p:cNvPr id="1026" name="Picture 2" descr="Falling Down Love GIF by Barbara Pozzi">
            <a:extLst>
              <a:ext uri="{FF2B5EF4-FFF2-40B4-BE49-F238E27FC236}">
                <a16:creationId xmlns:a16="http://schemas.microsoft.com/office/drawing/2014/main" id="{F4E955D7-95F6-44D4-AA59-987C200F15BB}"/>
              </a:ext>
            </a:extLst>
          </p:cNvPr>
          <p:cNvPicPr>
            <a:picLocks noChangeAspect="1" noChangeArrowheads="1" noCrop="1"/>
          </p:cNvPicPr>
          <p:nvPr/>
        </p:nvPicPr>
        <p:blipFill>
          <a:blip r:embed="rId8">
            <a:extLst>
              <a:ext uri="{28A0092B-C50C-407E-A947-70E740481C1C}">
                <a14:useLocalDpi xmlns:a14="http://schemas.microsoft.com/office/drawing/2010/main" val="0"/>
              </a:ext>
            </a:extLst>
          </a:blip>
          <a:srcRect/>
          <a:stretch>
            <a:fillRect/>
          </a:stretch>
        </p:blipFill>
        <p:spPr bwMode="auto">
          <a:xfrm>
            <a:off x="6535997" y="421860"/>
            <a:ext cx="2813629" cy="211022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33E974B3-7932-47C7-850C-D53FFA01B306}"/>
              </a:ext>
            </a:extLst>
          </p:cNvPr>
          <p:cNvSpPr txBox="1"/>
          <p:nvPr/>
        </p:nvSpPr>
        <p:spPr>
          <a:xfrm>
            <a:off x="9812215" y="2664069"/>
            <a:ext cx="1790826" cy="2031325"/>
          </a:xfrm>
          <a:prstGeom prst="rect">
            <a:avLst/>
          </a:prstGeom>
          <a:noFill/>
        </p:spPr>
        <p:txBody>
          <a:bodyPr wrap="square" rtlCol="0">
            <a:spAutoFit/>
          </a:bodyPr>
          <a:lstStyle/>
          <a:p>
            <a:r>
              <a:rPr lang="en-GB" dirty="0"/>
              <a:t>In </a:t>
            </a:r>
            <a:r>
              <a:rPr lang="en-GB" dirty="0" err="1"/>
              <a:t>diesem</a:t>
            </a:r>
            <a:r>
              <a:rPr lang="en-GB" dirty="0"/>
              <a:t> </a:t>
            </a:r>
            <a:r>
              <a:rPr lang="en-GB" dirty="0" err="1"/>
              <a:t>Hörbuch</a:t>
            </a:r>
            <a:r>
              <a:rPr lang="en-GB" dirty="0"/>
              <a:t> </a:t>
            </a:r>
            <a:r>
              <a:rPr lang="en-GB" dirty="0" err="1"/>
              <a:t>erfahren</a:t>
            </a:r>
            <a:r>
              <a:rPr lang="en-GB" dirty="0"/>
              <a:t> Sie </a:t>
            </a:r>
            <a:r>
              <a:rPr lang="en-GB" dirty="0" err="1"/>
              <a:t>mehr</a:t>
            </a:r>
            <a:r>
              <a:rPr lang="en-GB" dirty="0"/>
              <a:t> </a:t>
            </a:r>
            <a:r>
              <a:rPr lang="en-GB" dirty="0" err="1"/>
              <a:t>über</a:t>
            </a:r>
            <a:r>
              <a:rPr lang="en-GB" dirty="0"/>
              <a:t> den </a:t>
            </a:r>
            <a:r>
              <a:rPr lang="en-GB" dirty="0" err="1"/>
              <a:t>Missbrauch</a:t>
            </a:r>
            <a:r>
              <a:rPr lang="en-GB" dirty="0"/>
              <a:t> </a:t>
            </a:r>
            <a:r>
              <a:rPr lang="en-GB" dirty="0" err="1"/>
              <a:t>älterer</a:t>
            </a:r>
            <a:r>
              <a:rPr lang="en-GB" dirty="0"/>
              <a:t> Menschen.</a:t>
            </a:r>
          </a:p>
        </p:txBody>
      </p:sp>
      <p:pic>
        <p:nvPicPr>
          <p:cNvPr id="7" name="elder abuse8">
            <a:hlinkClick r:id="" action="ppaction://media"/>
            <a:extLst>
              <a:ext uri="{FF2B5EF4-FFF2-40B4-BE49-F238E27FC236}">
                <a16:creationId xmlns:a16="http://schemas.microsoft.com/office/drawing/2014/main" id="{5FD7DE4A-9287-48C2-BB97-0D784642D09C}"/>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2741621" y="4635886"/>
            <a:ext cx="487363" cy="487363"/>
          </a:xfrm>
          <a:prstGeom prst="ellipse">
            <a:avLst/>
          </a:prstGeom>
          <a:ln>
            <a:noFill/>
          </a:ln>
          <a:effectLst>
            <a:softEdge rad="112500"/>
          </a:effectLst>
        </p:spPr>
      </p:pic>
    </p:spTree>
    <p:extLst>
      <p:ext uri="{BB962C8B-B14F-4D97-AF65-F5344CB8AC3E}">
        <p14:creationId xmlns:p14="http://schemas.microsoft.com/office/powerpoint/2010/main" val="1505099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7"/>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9E441C3-635B-5042-BB61-7EFB6B8BBA30}"/>
              </a:ext>
            </a:extLst>
          </p:cNvPr>
          <p:cNvPicPr>
            <a:picLocks noChangeAspect="1"/>
          </p:cNvPicPr>
          <p:nvPr/>
        </p:nvPicPr>
        <p:blipFill>
          <a:blip r:embed="rId2"/>
          <a:stretch>
            <a:fillRect/>
          </a:stretch>
        </p:blipFill>
        <p:spPr>
          <a:xfrm>
            <a:off x="685667" y="5404853"/>
            <a:ext cx="3842093" cy="1100069"/>
          </a:xfrm>
          <a:prstGeom prst="rect">
            <a:avLst/>
          </a:prstGeom>
        </p:spPr>
      </p:pic>
      <p:sp>
        <p:nvSpPr>
          <p:cNvPr id="9" name="TextBox 8">
            <a:extLst>
              <a:ext uri="{FF2B5EF4-FFF2-40B4-BE49-F238E27FC236}">
                <a16:creationId xmlns:a16="http://schemas.microsoft.com/office/drawing/2014/main" id="{807D66F0-42A7-3E42-B51B-728AD87A5260}"/>
              </a:ext>
            </a:extLst>
          </p:cNvPr>
          <p:cNvSpPr txBox="1"/>
          <p:nvPr/>
        </p:nvSpPr>
        <p:spPr>
          <a:xfrm>
            <a:off x="4775410" y="5800865"/>
            <a:ext cx="5225973" cy="646331"/>
          </a:xfrm>
          <a:prstGeom prst="rect">
            <a:avLst/>
          </a:prstGeom>
          <a:noFill/>
        </p:spPr>
        <p:txBody>
          <a:bodyPr wrap="square" rtlCol="0">
            <a:spAutoFit/>
          </a:bodyPr>
          <a:lstStyle/>
          <a:p>
            <a:r>
              <a:rPr lang="en-IE" sz="900" dirty="0">
                <a:latin typeface="Arial" panose="020B0604020202020204" pitchFamily="34" charset="0"/>
                <a:cs typeface="Arial" panose="020B0604020202020204" pitchFamily="34" charset="0"/>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p>
          <a:p>
            <a:endParaRPr lang="en-US" sz="900" dirty="0">
              <a:latin typeface="Arial" panose="020B0604020202020204" pitchFamily="34" charset="0"/>
              <a:cs typeface="Arial" panose="020B0604020202020204" pitchFamily="34" charset="0"/>
            </a:endParaRPr>
          </a:p>
        </p:txBody>
      </p:sp>
      <p:pic>
        <p:nvPicPr>
          <p:cNvPr id="2" name="Picture 1" descr="Logo&#10;&#10;Description automatically generated">
            <a:extLst>
              <a:ext uri="{FF2B5EF4-FFF2-40B4-BE49-F238E27FC236}">
                <a16:creationId xmlns:a16="http://schemas.microsoft.com/office/drawing/2014/main" id="{EADF125F-3785-42C7-B37B-68A55959A148}"/>
              </a:ext>
            </a:extLst>
          </p:cNvPr>
          <p:cNvPicPr>
            <a:picLocks noChangeAspect="1"/>
          </p:cNvPicPr>
          <p:nvPr/>
        </p:nvPicPr>
        <p:blipFill>
          <a:blip r:embed="rId3"/>
          <a:stretch>
            <a:fillRect/>
          </a:stretch>
        </p:blipFill>
        <p:spPr>
          <a:xfrm>
            <a:off x="1661833" y="484553"/>
            <a:ext cx="9126982" cy="2347636"/>
          </a:xfrm>
          <a:prstGeom prst="rect">
            <a:avLst/>
          </a:prstGeom>
        </p:spPr>
      </p:pic>
      <p:pic>
        <p:nvPicPr>
          <p:cNvPr id="5" name="Picture 4" descr="Logo&#10;&#10;Description automatically generated">
            <a:extLst>
              <a:ext uri="{FF2B5EF4-FFF2-40B4-BE49-F238E27FC236}">
                <a16:creationId xmlns:a16="http://schemas.microsoft.com/office/drawing/2014/main" id="{01AADBE4-8C29-4F31-B015-B9B6B22B4321}"/>
              </a:ext>
            </a:extLst>
          </p:cNvPr>
          <p:cNvPicPr>
            <a:picLocks noChangeAspect="1"/>
          </p:cNvPicPr>
          <p:nvPr/>
        </p:nvPicPr>
        <p:blipFill>
          <a:blip r:embed="rId4"/>
          <a:stretch>
            <a:fillRect/>
          </a:stretch>
        </p:blipFill>
        <p:spPr>
          <a:xfrm>
            <a:off x="6293938" y="3151829"/>
            <a:ext cx="1768022" cy="1768022"/>
          </a:xfrm>
          <a:prstGeom prst="rect">
            <a:avLst/>
          </a:prstGeom>
        </p:spPr>
      </p:pic>
      <p:pic>
        <p:nvPicPr>
          <p:cNvPr id="10" name="Picture 9" descr="Logo&#10;&#10;Description automatically generated">
            <a:extLst>
              <a:ext uri="{FF2B5EF4-FFF2-40B4-BE49-F238E27FC236}">
                <a16:creationId xmlns:a16="http://schemas.microsoft.com/office/drawing/2014/main" id="{CE2B6AE9-5474-4983-AB9A-5A1D8440CDC7}"/>
              </a:ext>
            </a:extLst>
          </p:cNvPr>
          <p:cNvPicPr>
            <a:picLocks noChangeAspect="1"/>
          </p:cNvPicPr>
          <p:nvPr/>
        </p:nvPicPr>
        <p:blipFill>
          <a:blip r:embed="rId5"/>
          <a:stretch>
            <a:fillRect/>
          </a:stretch>
        </p:blipFill>
        <p:spPr>
          <a:xfrm>
            <a:off x="9123983" y="4018273"/>
            <a:ext cx="2600657" cy="1296214"/>
          </a:xfrm>
          <a:prstGeom prst="rect">
            <a:avLst/>
          </a:prstGeom>
        </p:spPr>
      </p:pic>
      <p:pic>
        <p:nvPicPr>
          <p:cNvPr id="20" name="Picture 19" descr="A close up of a sign&#10;&#10;Description automatically generated">
            <a:extLst>
              <a:ext uri="{FF2B5EF4-FFF2-40B4-BE49-F238E27FC236}">
                <a16:creationId xmlns:a16="http://schemas.microsoft.com/office/drawing/2014/main" id="{33F577F2-335F-4EF7-8A45-402250157E75}"/>
              </a:ext>
            </a:extLst>
          </p:cNvPr>
          <p:cNvPicPr>
            <a:picLocks noChangeAspect="1"/>
          </p:cNvPicPr>
          <p:nvPr/>
        </p:nvPicPr>
        <p:blipFill>
          <a:blip r:embed="rId6"/>
          <a:stretch>
            <a:fillRect/>
          </a:stretch>
        </p:blipFill>
        <p:spPr>
          <a:xfrm>
            <a:off x="4010116" y="3180677"/>
            <a:ext cx="1348499" cy="1936239"/>
          </a:xfrm>
          <a:prstGeom prst="rect">
            <a:avLst/>
          </a:prstGeom>
        </p:spPr>
      </p:pic>
      <p:pic>
        <p:nvPicPr>
          <p:cNvPr id="22" name="Picture 21" descr="Logo&#10;&#10;Description automatically generated">
            <a:extLst>
              <a:ext uri="{FF2B5EF4-FFF2-40B4-BE49-F238E27FC236}">
                <a16:creationId xmlns:a16="http://schemas.microsoft.com/office/drawing/2014/main" id="{47DE0931-0B96-418B-9BBE-2979FE35D7D9}"/>
              </a:ext>
            </a:extLst>
          </p:cNvPr>
          <p:cNvPicPr>
            <a:picLocks noChangeAspect="1"/>
          </p:cNvPicPr>
          <p:nvPr/>
        </p:nvPicPr>
        <p:blipFill>
          <a:blip r:embed="rId7"/>
          <a:stretch>
            <a:fillRect/>
          </a:stretch>
        </p:blipFill>
        <p:spPr>
          <a:xfrm>
            <a:off x="1087302" y="4148796"/>
            <a:ext cx="1840487" cy="619631"/>
          </a:xfrm>
          <a:prstGeom prst="rect">
            <a:avLst/>
          </a:prstGeom>
        </p:spPr>
      </p:pic>
      <p:pic>
        <p:nvPicPr>
          <p:cNvPr id="24" name="Picture 23" descr="A picture containing drawing, sign&#10;&#10;Description automatically generated">
            <a:extLst>
              <a:ext uri="{FF2B5EF4-FFF2-40B4-BE49-F238E27FC236}">
                <a16:creationId xmlns:a16="http://schemas.microsoft.com/office/drawing/2014/main" id="{ACDF5DB2-C92F-49AA-A604-F53591E81CF1}"/>
              </a:ext>
            </a:extLst>
          </p:cNvPr>
          <p:cNvPicPr>
            <a:picLocks noChangeAspect="1"/>
          </p:cNvPicPr>
          <p:nvPr/>
        </p:nvPicPr>
        <p:blipFill>
          <a:blip r:embed="rId8"/>
          <a:stretch>
            <a:fillRect/>
          </a:stretch>
        </p:blipFill>
        <p:spPr>
          <a:xfrm>
            <a:off x="847529" y="3180677"/>
            <a:ext cx="2080260" cy="609219"/>
          </a:xfrm>
          <a:prstGeom prst="rect">
            <a:avLst/>
          </a:prstGeom>
        </p:spPr>
      </p:pic>
      <p:pic>
        <p:nvPicPr>
          <p:cNvPr id="26" name="Picture 25" descr="Icon&#10;&#10;Description automatically generated">
            <a:extLst>
              <a:ext uri="{FF2B5EF4-FFF2-40B4-BE49-F238E27FC236}">
                <a16:creationId xmlns:a16="http://schemas.microsoft.com/office/drawing/2014/main" id="{212746AA-9165-4163-B5F7-7A5A30C16232}"/>
              </a:ext>
            </a:extLst>
          </p:cNvPr>
          <p:cNvPicPr>
            <a:picLocks noChangeAspect="1"/>
          </p:cNvPicPr>
          <p:nvPr/>
        </p:nvPicPr>
        <p:blipFill>
          <a:blip r:embed="rId9"/>
          <a:stretch>
            <a:fillRect/>
          </a:stretch>
        </p:blipFill>
        <p:spPr>
          <a:xfrm>
            <a:off x="9123983" y="3011416"/>
            <a:ext cx="2345959" cy="888436"/>
          </a:xfrm>
          <a:prstGeom prst="rect">
            <a:avLst/>
          </a:prstGeom>
        </p:spPr>
      </p:pic>
    </p:spTree>
    <p:extLst>
      <p:ext uri="{BB962C8B-B14F-4D97-AF65-F5344CB8AC3E}">
        <p14:creationId xmlns:p14="http://schemas.microsoft.com/office/powerpoint/2010/main" val="79497281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2172</TotalTime>
  <Words>578</Words>
  <Application>Microsoft Office PowerPoint</Application>
  <PresentationFormat>Widescreen</PresentationFormat>
  <Paragraphs>17</Paragraphs>
  <Slides>9</Slides>
  <Notes>0</Notes>
  <HiddenSlides>0</HiddenSlides>
  <MMClips>8</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Arial Rounded MT Bold</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FIPL4</dc:creator>
  <cp:lastModifiedBy>admin</cp:lastModifiedBy>
  <cp:revision>34</cp:revision>
  <dcterms:created xsi:type="dcterms:W3CDTF">2020-10-05T11:11:44Z</dcterms:created>
  <dcterms:modified xsi:type="dcterms:W3CDTF">2022-03-16T09:34:58Z</dcterms:modified>
</cp:coreProperties>
</file>