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73446E82-6825-45E8-91D5-644BDAF9C45B}"/>
              </a:ext>
            </a:extLst>
          </p:cNvPr>
          <p:cNvSpPr txBox="1"/>
          <p:nvPr/>
        </p:nvSpPr>
        <p:spPr>
          <a:xfrm>
            <a:off x="3763108" y="3226777"/>
            <a:ext cx="6523892" cy="923330"/>
          </a:xfrm>
          <a:prstGeom prst="rect">
            <a:avLst/>
          </a:prstGeom>
          <a:noFill/>
        </p:spPr>
        <p:txBody>
          <a:bodyPr wrap="square" rtlCol="0">
            <a:spAutoFit/>
          </a:bodyPr>
          <a:lstStyle/>
          <a:p>
            <a:r>
              <a:rPr lang="lt-LT" dirty="0" err="1">
                <a:latin typeface="Arial Rounded MT Bold" panose="020F0704030504030204" pitchFamily="34" charset="0"/>
              </a:rPr>
              <a:t>Hörbuch</a:t>
            </a:r>
            <a:r>
              <a:rPr lang="lt-LT" dirty="0">
                <a:latin typeface="Arial Rounded MT Bold" panose="020F0704030504030204" pitchFamily="34" charset="0"/>
              </a:rPr>
              <a:t>: WAS SIND DIE WARNZEICHEN FÜR DIE MISSHANDLUNG ÄLTERER MENSCHEN?</a:t>
            </a:r>
          </a:p>
          <a:p>
            <a:endParaRPr lang="en-GB" dirty="0"/>
          </a:p>
        </p:txBody>
      </p:sp>
      <p:pic>
        <p:nvPicPr>
          <p:cNvPr id="4" name="signs of elder abuse1">
            <a:hlinkClick r:id="" action="ppaction://media"/>
            <a:extLst>
              <a:ext uri="{FF2B5EF4-FFF2-40B4-BE49-F238E27FC236}">
                <a16:creationId xmlns:a16="http://schemas.microsoft.com/office/drawing/2014/main" id="{1DE84722-94A6-4A73-AC3A-ECC1C04E81F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763108" y="3906425"/>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2663571"/>
            <a:ext cx="5629013" cy="2308324"/>
          </a:xfrm>
          <a:prstGeom prst="rect">
            <a:avLst/>
          </a:prstGeom>
          <a:noFill/>
        </p:spPr>
        <p:txBody>
          <a:bodyPr wrap="square" rtlCol="0">
            <a:spAutoFit/>
          </a:bodyPr>
          <a:lstStyle/>
          <a:p>
            <a:pPr algn="just"/>
            <a:r>
              <a:rPr lang="en-GB" dirty="0"/>
              <a:t>Die </a:t>
            </a:r>
            <a:r>
              <a:rPr lang="en-GB" dirty="0" err="1"/>
              <a:t>Misshandlung</a:t>
            </a:r>
            <a:r>
              <a:rPr lang="en-GB" dirty="0"/>
              <a:t> </a:t>
            </a:r>
            <a:r>
              <a:rPr lang="en-GB" dirty="0" err="1"/>
              <a:t>älterer</a:t>
            </a:r>
            <a:r>
              <a:rPr lang="en-GB" dirty="0"/>
              <a:t> Menschen </a:t>
            </a:r>
            <a:r>
              <a:rPr lang="en-GB" dirty="0" err="1"/>
              <a:t>kann</a:t>
            </a:r>
            <a:r>
              <a:rPr lang="en-GB" dirty="0"/>
              <a:t> </a:t>
            </a:r>
            <a:r>
              <a:rPr lang="en-GB" dirty="0" err="1"/>
              <a:t>viele</a:t>
            </a:r>
            <a:r>
              <a:rPr lang="en-GB" dirty="0"/>
              <a:t> </a:t>
            </a:r>
            <a:r>
              <a:rPr lang="en-GB" dirty="0" err="1"/>
              <a:t>Formen</a:t>
            </a:r>
            <a:r>
              <a:rPr lang="en-GB" dirty="0"/>
              <a:t> </a:t>
            </a:r>
            <a:r>
              <a:rPr lang="en-GB" dirty="0" err="1"/>
              <a:t>annehmen</a:t>
            </a:r>
            <a:r>
              <a:rPr lang="en-GB" dirty="0"/>
              <a:t>, so </a:t>
            </a:r>
            <a:r>
              <a:rPr lang="en-GB" dirty="0" err="1"/>
              <a:t>dass</a:t>
            </a:r>
            <a:r>
              <a:rPr lang="en-GB" dirty="0"/>
              <a:t> </a:t>
            </a:r>
            <a:r>
              <a:rPr lang="en-GB" dirty="0" err="1"/>
              <a:t>sie</a:t>
            </a:r>
            <a:r>
              <a:rPr lang="en-GB" dirty="0"/>
              <a:t> oft </a:t>
            </a:r>
            <a:r>
              <a:rPr lang="en-GB" dirty="0" err="1"/>
              <a:t>schwer</a:t>
            </a:r>
            <a:r>
              <a:rPr lang="en-GB" dirty="0"/>
              <a:t> </a:t>
            </a:r>
            <a:r>
              <a:rPr lang="en-GB" dirty="0" err="1"/>
              <a:t>zu</a:t>
            </a:r>
            <a:r>
              <a:rPr lang="en-GB" dirty="0"/>
              <a:t> </a:t>
            </a:r>
            <a:r>
              <a:rPr lang="en-GB" dirty="0" err="1"/>
              <a:t>erkennen</a:t>
            </a:r>
            <a:r>
              <a:rPr lang="en-GB" dirty="0"/>
              <a:t> </a:t>
            </a:r>
            <a:r>
              <a:rPr lang="en-GB" dirty="0" err="1"/>
              <a:t>ist</a:t>
            </a:r>
            <a:r>
              <a:rPr lang="en-GB" dirty="0"/>
              <a:t>. </a:t>
            </a:r>
            <a:r>
              <a:rPr lang="en-GB" dirty="0" err="1"/>
              <a:t>Häufige</a:t>
            </a:r>
            <a:r>
              <a:rPr lang="en-GB" dirty="0"/>
              <a:t> </a:t>
            </a:r>
            <a:r>
              <a:rPr lang="en-GB" dirty="0" err="1"/>
              <a:t>Anzeichen</a:t>
            </a:r>
            <a:r>
              <a:rPr lang="en-GB" dirty="0"/>
              <a:t> </a:t>
            </a:r>
            <a:r>
              <a:rPr lang="en-GB" dirty="0" err="1"/>
              <a:t>für</a:t>
            </a:r>
            <a:r>
              <a:rPr lang="en-GB" dirty="0"/>
              <a:t> die </a:t>
            </a:r>
            <a:r>
              <a:rPr lang="en-GB" dirty="0" err="1"/>
              <a:t>Misshandlung</a:t>
            </a:r>
            <a:r>
              <a:rPr lang="en-GB" dirty="0"/>
              <a:t> </a:t>
            </a:r>
            <a:r>
              <a:rPr lang="en-GB" dirty="0" err="1"/>
              <a:t>älterer</a:t>
            </a:r>
            <a:r>
              <a:rPr lang="en-GB" dirty="0"/>
              <a:t> Menschen </a:t>
            </a:r>
            <a:r>
              <a:rPr lang="en-GB" dirty="0" err="1"/>
              <a:t>sind</a:t>
            </a:r>
            <a:r>
              <a:rPr lang="en-GB" dirty="0"/>
              <a:t> </a:t>
            </a:r>
            <a:r>
              <a:rPr lang="en-GB" dirty="0" err="1"/>
              <a:t>körperliche</a:t>
            </a:r>
            <a:r>
              <a:rPr lang="en-GB" dirty="0"/>
              <a:t> </a:t>
            </a:r>
            <a:r>
              <a:rPr lang="en-GB" dirty="0" err="1"/>
              <a:t>Verletzungen</a:t>
            </a:r>
            <a:r>
              <a:rPr lang="en-GB" dirty="0"/>
              <a:t>, negative </a:t>
            </a:r>
            <a:r>
              <a:rPr lang="en-GB" dirty="0" err="1"/>
              <a:t>Verhaltensänderungen</a:t>
            </a:r>
            <a:r>
              <a:rPr lang="en-GB" dirty="0"/>
              <a:t> </a:t>
            </a:r>
            <a:r>
              <a:rPr lang="en-GB" dirty="0" err="1"/>
              <a:t>oder</a:t>
            </a:r>
            <a:r>
              <a:rPr lang="en-GB" dirty="0"/>
              <a:t> </a:t>
            </a:r>
            <a:r>
              <a:rPr lang="en-GB" dirty="0" err="1"/>
              <a:t>unerklärliche</a:t>
            </a:r>
            <a:r>
              <a:rPr lang="en-GB" dirty="0"/>
              <a:t> </a:t>
            </a:r>
            <a:r>
              <a:rPr lang="en-GB" dirty="0" err="1"/>
              <a:t>Transaktionen</a:t>
            </a:r>
            <a:r>
              <a:rPr lang="en-GB" dirty="0"/>
              <a:t>. </a:t>
            </a:r>
            <a:r>
              <a:rPr lang="en-GB" dirty="0" err="1"/>
              <a:t>Wenn</a:t>
            </a:r>
            <a:r>
              <a:rPr lang="en-GB" dirty="0"/>
              <a:t> </a:t>
            </a:r>
            <a:r>
              <a:rPr lang="en-GB" dirty="0" err="1"/>
              <a:t>Familien</a:t>
            </a:r>
            <a:r>
              <a:rPr lang="en-GB" dirty="0"/>
              <a:t> alle </a:t>
            </a:r>
            <a:r>
              <a:rPr lang="en-GB" dirty="0" err="1"/>
              <a:t>Warnzeichen</a:t>
            </a:r>
            <a:r>
              <a:rPr lang="en-GB" dirty="0"/>
              <a:t> </a:t>
            </a:r>
            <a:r>
              <a:rPr lang="en-GB" dirty="0" err="1"/>
              <a:t>für</a:t>
            </a:r>
            <a:r>
              <a:rPr lang="en-GB" dirty="0"/>
              <a:t> die </a:t>
            </a:r>
            <a:r>
              <a:rPr lang="en-GB" dirty="0" err="1"/>
              <a:t>Misshandlung</a:t>
            </a:r>
            <a:r>
              <a:rPr lang="en-GB" dirty="0"/>
              <a:t> </a:t>
            </a:r>
            <a:r>
              <a:rPr lang="en-GB" dirty="0" err="1"/>
              <a:t>älterer</a:t>
            </a:r>
            <a:r>
              <a:rPr lang="en-GB" dirty="0"/>
              <a:t> Menschen </a:t>
            </a:r>
            <a:r>
              <a:rPr lang="en-GB" dirty="0" err="1"/>
              <a:t>kennen</a:t>
            </a:r>
            <a:r>
              <a:rPr lang="en-GB" dirty="0"/>
              <a:t>, </a:t>
            </a:r>
            <a:r>
              <a:rPr lang="en-GB" dirty="0" err="1"/>
              <a:t>können</a:t>
            </a:r>
            <a:r>
              <a:rPr lang="en-GB" dirty="0"/>
              <a:t> </a:t>
            </a:r>
            <a:r>
              <a:rPr lang="en-GB" dirty="0" err="1"/>
              <a:t>sie</a:t>
            </a:r>
            <a:r>
              <a:rPr lang="en-GB" dirty="0"/>
              <a:t> </a:t>
            </a:r>
            <a:r>
              <a:rPr lang="en-GB" dirty="0" err="1"/>
              <a:t>besser</a:t>
            </a:r>
            <a:r>
              <a:rPr lang="en-GB" dirty="0"/>
              <a:t> </a:t>
            </a:r>
            <a:r>
              <a:rPr lang="en-GB" dirty="0" err="1"/>
              <a:t>vorbereitet</a:t>
            </a:r>
            <a:r>
              <a:rPr lang="en-GB" dirty="0"/>
              <a:t> sein, um </a:t>
            </a:r>
            <a:r>
              <a:rPr lang="en-GB" dirty="0" err="1"/>
              <a:t>ihre</a:t>
            </a:r>
            <a:r>
              <a:rPr lang="en-GB" dirty="0"/>
              <a:t> </a:t>
            </a:r>
            <a:r>
              <a:rPr lang="en-GB" dirty="0" err="1"/>
              <a:t>Angehörigen</a:t>
            </a:r>
            <a:r>
              <a:rPr lang="en-GB" dirty="0"/>
              <a:t> </a:t>
            </a:r>
            <a:r>
              <a:rPr lang="en-GB" dirty="0" err="1"/>
              <a:t>zu</a:t>
            </a:r>
            <a:r>
              <a:rPr lang="en-GB" dirty="0"/>
              <a:t> </a:t>
            </a:r>
            <a:r>
              <a:rPr lang="en-GB" dirty="0" err="1"/>
              <a:t>schützen</a:t>
            </a:r>
            <a:r>
              <a:rPr lang="en-GB" dirty="0"/>
              <a:t>.</a:t>
            </a:r>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786233" y="2551837"/>
            <a:ext cx="2019173"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das </a:t>
            </a:r>
            <a:r>
              <a:rPr lang="en-GB" dirty="0" err="1"/>
              <a:t>Phänomen</a:t>
            </a:r>
            <a:r>
              <a:rPr lang="en-GB" dirty="0"/>
              <a:t> der </a:t>
            </a:r>
            <a:r>
              <a:rPr lang="en-GB" dirty="0" err="1"/>
              <a:t>Misshandlung</a:t>
            </a:r>
            <a:r>
              <a:rPr lang="en-GB" dirty="0"/>
              <a:t> </a:t>
            </a:r>
            <a:r>
              <a:rPr lang="en-GB" dirty="0" err="1"/>
              <a:t>älterer</a:t>
            </a:r>
            <a:r>
              <a:rPr lang="en-GB" dirty="0"/>
              <a:t> Menschen.</a:t>
            </a:r>
          </a:p>
        </p:txBody>
      </p:sp>
      <p:pic>
        <p:nvPicPr>
          <p:cNvPr id="4" name="signs of elder abuse2">
            <a:hlinkClick r:id="" action="ppaction://media"/>
            <a:extLst>
              <a:ext uri="{FF2B5EF4-FFF2-40B4-BE49-F238E27FC236}">
                <a16:creationId xmlns:a16="http://schemas.microsoft.com/office/drawing/2014/main" id="{6B80767F-4B7D-4088-A891-7FF3EC8406E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02555" y="4586748"/>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76901" y="2775136"/>
            <a:ext cx="5629013" cy="2031325"/>
          </a:xfrm>
          <a:prstGeom prst="rect">
            <a:avLst/>
          </a:prstGeom>
          <a:noFill/>
        </p:spPr>
        <p:txBody>
          <a:bodyPr wrap="square" rtlCol="0">
            <a:spAutoFit/>
          </a:bodyPr>
          <a:lstStyle/>
          <a:p>
            <a:pPr algn="just"/>
            <a:r>
              <a:rPr lang="en-GB" dirty="0"/>
              <a:t>Die </a:t>
            </a:r>
            <a:r>
              <a:rPr lang="en-GB" dirty="0" err="1"/>
              <a:t>häufigsten</a:t>
            </a:r>
            <a:r>
              <a:rPr lang="en-GB" dirty="0"/>
              <a:t> </a:t>
            </a:r>
            <a:r>
              <a:rPr lang="en-GB" dirty="0" err="1"/>
              <a:t>Warnzeichen</a:t>
            </a:r>
            <a:r>
              <a:rPr lang="en-GB" dirty="0"/>
              <a:t> </a:t>
            </a:r>
            <a:r>
              <a:rPr lang="en-GB" dirty="0" err="1"/>
              <a:t>für</a:t>
            </a:r>
            <a:r>
              <a:rPr lang="en-GB" dirty="0"/>
              <a:t> die </a:t>
            </a:r>
            <a:r>
              <a:rPr lang="en-GB" dirty="0" err="1"/>
              <a:t>Misshandlung</a:t>
            </a:r>
            <a:r>
              <a:rPr lang="en-GB" dirty="0"/>
              <a:t> </a:t>
            </a:r>
            <a:r>
              <a:rPr lang="en-GB" dirty="0" err="1"/>
              <a:t>älterer</a:t>
            </a:r>
            <a:r>
              <a:rPr lang="en-GB" dirty="0"/>
              <a:t> Menschen </a:t>
            </a:r>
            <a:r>
              <a:rPr lang="en-GB" dirty="0" err="1"/>
              <a:t>sind</a:t>
            </a:r>
            <a:r>
              <a:rPr lang="en-GB" dirty="0"/>
              <a:t> </a:t>
            </a:r>
            <a:r>
              <a:rPr lang="en-GB" dirty="0" err="1"/>
              <a:t>seltsame</a:t>
            </a:r>
            <a:r>
              <a:rPr lang="en-GB" dirty="0"/>
              <a:t> und </a:t>
            </a:r>
            <a:r>
              <a:rPr lang="en-GB" dirty="0" err="1"/>
              <a:t>plötzliche</a:t>
            </a:r>
            <a:r>
              <a:rPr lang="en-GB" dirty="0"/>
              <a:t> </a:t>
            </a:r>
            <a:r>
              <a:rPr lang="en-GB" dirty="0" err="1"/>
              <a:t>Veränderungen</a:t>
            </a:r>
            <a:r>
              <a:rPr lang="en-GB" dirty="0"/>
              <a:t> des </a:t>
            </a:r>
            <a:r>
              <a:rPr lang="en-GB" dirty="0" err="1"/>
              <a:t>geistigen</a:t>
            </a:r>
            <a:r>
              <a:rPr lang="en-GB" dirty="0"/>
              <a:t>, </a:t>
            </a:r>
            <a:r>
              <a:rPr lang="en-GB" dirty="0" err="1"/>
              <a:t>körperlichen</a:t>
            </a:r>
            <a:r>
              <a:rPr lang="en-GB" dirty="0"/>
              <a:t> </a:t>
            </a:r>
            <a:r>
              <a:rPr lang="en-GB" dirty="0" err="1"/>
              <a:t>oder</a:t>
            </a:r>
            <a:r>
              <a:rPr lang="en-GB" dirty="0"/>
              <a:t> </a:t>
            </a:r>
            <a:r>
              <a:rPr lang="en-GB" dirty="0" err="1"/>
              <a:t>finanziellen</a:t>
            </a:r>
            <a:r>
              <a:rPr lang="en-GB" dirty="0"/>
              <a:t> </a:t>
            </a:r>
            <a:r>
              <a:rPr lang="en-GB" dirty="0" err="1"/>
              <a:t>Wohlbefindens</a:t>
            </a:r>
            <a:r>
              <a:rPr lang="en-GB" dirty="0"/>
              <a:t> </a:t>
            </a:r>
            <a:r>
              <a:rPr lang="en-GB" dirty="0" err="1"/>
              <a:t>eines</a:t>
            </a:r>
            <a:r>
              <a:rPr lang="en-GB" dirty="0"/>
              <a:t> </a:t>
            </a:r>
            <a:r>
              <a:rPr lang="en-GB" dirty="0" err="1"/>
              <a:t>älteren</a:t>
            </a:r>
            <a:r>
              <a:rPr lang="en-GB" dirty="0"/>
              <a:t> </a:t>
            </a:r>
            <a:r>
              <a:rPr lang="en-GB" dirty="0" err="1"/>
              <a:t>Angehörigen</a:t>
            </a:r>
            <a:r>
              <a:rPr lang="en-GB" dirty="0"/>
              <a:t>. Die </a:t>
            </a:r>
            <a:r>
              <a:rPr lang="en-GB" dirty="0" err="1"/>
              <a:t>spezifischen</a:t>
            </a:r>
            <a:r>
              <a:rPr lang="en-GB" dirty="0"/>
              <a:t> </a:t>
            </a:r>
            <a:r>
              <a:rPr lang="en-GB" dirty="0" err="1"/>
              <a:t>Anzeichen</a:t>
            </a:r>
            <a:r>
              <a:rPr lang="en-GB" dirty="0"/>
              <a:t> </a:t>
            </a:r>
            <a:r>
              <a:rPr lang="en-GB" dirty="0" err="1"/>
              <a:t>für</a:t>
            </a:r>
            <a:r>
              <a:rPr lang="en-GB" dirty="0"/>
              <a:t> die </a:t>
            </a:r>
            <a:r>
              <a:rPr lang="en-GB" dirty="0" err="1"/>
              <a:t>Misshandlung</a:t>
            </a:r>
            <a:r>
              <a:rPr lang="en-GB" dirty="0"/>
              <a:t> </a:t>
            </a:r>
            <a:r>
              <a:rPr lang="en-GB" dirty="0" err="1"/>
              <a:t>älterer</a:t>
            </a:r>
            <a:r>
              <a:rPr lang="en-GB" dirty="0"/>
              <a:t> Menschen </a:t>
            </a:r>
            <a:r>
              <a:rPr lang="en-GB" dirty="0" err="1"/>
              <a:t>hängen</a:t>
            </a:r>
            <a:r>
              <a:rPr lang="en-GB" dirty="0"/>
              <a:t> von der Art der </a:t>
            </a:r>
            <a:r>
              <a:rPr lang="en-GB" dirty="0" err="1"/>
              <a:t>Misshandlung</a:t>
            </a:r>
            <a:r>
              <a:rPr lang="en-GB" dirty="0"/>
              <a:t> ab, die das </a:t>
            </a:r>
            <a:r>
              <a:rPr lang="en-GB" dirty="0" err="1"/>
              <a:t>Opfer</a:t>
            </a:r>
            <a:r>
              <a:rPr lang="en-GB" dirty="0"/>
              <a:t> </a:t>
            </a:r>
            <a:r>
              <a:rPr lang="en-GB" dirty="0" err="1"/>
              <a:t>betrifft</a:t>
            </a:r>
            <a:r>
              <a:rPr lang="en-GB" dirty="0"/>
              <a:t>.</a:t>
            </a:r>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13" name="TextBox 12">
            <a:extLst>
              <a:ext uri="{FF2B5EF4-FFF2-40B4-BE49-F238E27FC236}">
                <a16:creationId xmlns:a16="http://schemas.microsoft.com/office/drawing/2014/main" id="{477018A1-FDBB-774C-96BF-DAB7A07430E7}"/>
              </a:ext>
            </a:extLst>
          </p:cNvPr>
          <p:cNvSpPr txBox="1"/>
          <p:nvPr/>
        </p:nvSpPr>
        <p:spPr>
          <a:xfrm>
            <a:off x="9689123" y="2571827"/>
            <a:ext cx="2019173"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das </a:t>
            </a:r>
            <a:r>
              <a:rPr lang="en-GB" dirty="0" err="1"/>
              <a:t>Phänomen</a:t>
            </a:r>
            <a:r>
              <a:rPr lang="en-GB" dirty="0"/>
              <a:t> der </a:t>
            </a:r>
            <a:r>
              <a:rPr lang="en-GB" dirty="0" err="1"/>
              <a:t>Misshandlung</a:t>
            </a:r>
            <a:r>
              <a:rPr lang="en-GB" dirty="0"/>
              <a:t> </a:t>
            </a:r>
            <a:r>
              <a:rPr lang="en-GB" dirty="0" err="1"/>
              <a:t>älterer</a:t>
            </a:r>
            <a:r>
              <a:rPr lang="en-GB" dirty="0"/>
              <a:t> Menschen.</a:t>
            </a:r>
          </a:p>
        </p:txBody>
      </p:sp>
      <p:pic>
        <p:nvPicPr>
          <p:cNvPr id="5" name="signs of elder abuse3">
            <a:hlinkClick r:id="" action="ppaction://media"/>
            <a:extLst>
              <a:ext uri="{FF2B5EF4-FFF2-40B4-BE49-F238E27FC236}">
                <a16:creationId xmlns:a16="http://schemas.microsoft.com/office/drawing/2014/main" id="{032E9F41-4152-418D-B334-4B79E5AF2FD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789538" y="4319098"/>
            <a:ext cx="487363" cy="487363"/>
          </a:xfrm>
          <a:prstGeom prst="ellipse">
            <a:avLst/>
          </a:prstGeom>
          <a:ln>
            <a:noFill/>
          </a:ln>
          <a:effectLst>
            <a:softEdge rad="112500"/>
          </a:effectLst>
        </p:spPr>
      </p:pic>
    </p:spTree>
    <p:extLst>
      <p:ext uri="{BB962C8B-B14F-4D97-AF65-F5344CB8AC3E}">
        <p14:creationId xmlns:p14="http://schemas.microsoft.com/office/powerpoint/2010/main" val="235893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2627376"/>
            <a:ext cx="5629013" cy="2031325"/>
          </a:xfrm>
          <a:prstGeom prst="rect">
            <a:avLst/>
          </a:prstGeom>
          <a:noFill/>
        </p:spPr>
        <p:txBody>
          <a:bodyPr wrap="square" rtlCol="0">
            <a:spAutoFit/>
          </a:bodyPr>
          <a:lstStyle/>
          <a:p>
            <a:pPr algn="just"/>
            <a:r>
              <a:rPr lang="en-GB" dirty="0"/>
              <a:t>Zu den </a:t>
            </a:r>
            <a:r>
              <a:rPr lang="en-GB" dirty="0" err="1"/>
              <a:t>Anzeichen</a:t>
            </a:r>
            <a:r>
              <a:rPr lang="en-GB" dirty="0"/>
              <a:t> und </a:t>
            </a:r>
            <a:r>
              <a:rPr lang="en-GB" dirty="0" err="1"/>
              <a:t>Symptomen</a:t>
            </a:r>
            <a:r>
              <a:rPr lang="en-GB" dirty="0"/>
              <a:t> der </a:t>
            </a:r>
            <a:r>
              <a:rPr lang="en-GB" dirty="0" err="1"/>
              <a:t>Misshandlung</a:t>
            </a:r>
            <a:r>
              <a:rPr lang="en-GB" dirty="0"/>
              <a:t> </a:t>
            </a:r>
            <a:r>
              <a:rPr lang="en-GB" dirty="0" err="1"/>
              <a:t>älterer</a:t>
            </a:r>
            <a:r>
              <a:rPr lang="en-GB" dirty="0"/>
              <a:t> Menschen </a:t>
            </a:r>
            <a:r>
              <a:rPr lang="en-GB" dirty="0" err="1"/>
              <a:t>können</a:t>
            </a:r>
            <a:r>
              <a:rPr lang="en-GB" dirty="0"/>
              <a:t> </a:t>
            </a:r>
            <a:r>
              <a:rPr lang="en-GB" dirty="0" err="1"/>
              <a:t>gehören</a:t>
            </a:r>
            <a:r>
              <a:rPr lang="en-GB" dirty="0"/>
              <a:t>: </a:t>
            </a:r>
            <a:r>
              <a:rPr lang="en-GB" dirty="0" err="1"/>
              <a:t>Verletzungen</a:t>
            </a:r>
            <a:r>
              <a:rPr lang="en-GB" dirty="0"/>
              <a:t> </a:t>
            </a:r>
            <a:r>
              <a:rPr lang="en-GB" dirty="0" err="1"/>
              <a:t>wie</a:t>
            </a:r>
            <a:r>
              <a:rPr lang="en-GB" dirty="0"/>
              <a:t> </a:t>
            </a:r>
            <a:r>
              <a:rPr lang="en-GB" dirty="0" err="1"/>
              <a:t>Prellungen</a:t>
            </a:r>
            <a:r>
              <a:rPr lang="en-GB" dirty="0"/>
              <a:t>, </a:t>
            </a:r>
            <a:r>
              <a:rPr lang="en-GB" dirty="0" err="1"/>
              <a:t>Schnittwunden</a:t>
            </a:r>
            <a:r>
              <a:rPr lang="en-GB" dirty="0"/>
              <a:t> </a:t>
            </a:r>
            <a:r>
              <a:rPr lang="en-GB" dirty="0" err="1"/>
              <a:t>oder</a:t>
            </a:r>
            <a:r>
              <a:rPr lang="en-GB" dirty="0"/>
              <a:t> </a:t>
            </a:r>
            <a:r>
              <a:rPr lang="en-GB" dirty="0" err="1"/>
              <a:t>Knochenbrüche</a:t>
            </a:r>
            <a:r>
              <a:rPr lang="en-GB" dirty="0"/>
              <a:t>; </a:t>
            </a:r>
            <a:r>
              <a:rPr lang="en-GB" dirty="0" err="1"/>
              <a:t>Unterernährung</a:t>
            </a:r>
            <a:r>
              <a:rPr lang="en-GB" dirty="0"/>
              <a:t> </a:t>
            </a:r>
            <a:r>
              <a:rPr lang="en-GB" dirty="0" err="1"/>
              <a:t>oder</a:t>
            </a:r>
            <a:r>
              <a:rPr lang="en-GB" dirty="0"/>
              <a:t> </a:t>
            </a:r>
            <a:r>
              <a:rPr lang="en-GB" dirty="0" err="1"/>
              <a:t>Gewichtsverlust</a:t>
            </a:r>
            <a:r>
              <a:rPr lang="en-GB" dirty="0"/>
              <a:t>; </a:t>
            </a:r>
            <a:r>
              <a:rPr lang="en-GB" dirty="0" err="1"/>
              <a:t>mangelnde</a:t>
            </a:r>
            <a:r>
              <a:rPr lang="en-GB" dirty="0"/>
              <a:t> Hygiene; </a:t>
            </a:r>
            <a:r>
              <a:rPr lang="en-GB" dirty="0" err="1"/>
              <a:t>Symptome</a:t>
            </a:r>
            <a:r>
              <a:rPr lang="en-GB" dirty="0"/>
              <a:t> von Angst, Depression </a:t>
            </a:r>
            <a:r>
              <a:rPr lang="en-GB" dirty="0" err="1"/>
              <a:t>oder</a:t>
            </a:r>
            <a:r>
              <a:rPr lang="en-GB" dirty="0"/>
              <a:t> </a:t>
            </a:r>
            <a:r>
              <a:rPr lang="en-GB" dirty="0" err="1"/>
              <a:t>Verwirrung</a:t>
            </a:r>
            <a:r>
              <a:rPr lang="en-GB" dirty="0"/>
              <a:t>; </a:t>
            </a:r>
            <a:r>
              <a:rPr lang="en-GB" dirty="0" err="1"/>
              <a:t>unerklärliche</a:t>
            </a:r>
            <a:r>
              <a:rPr lang="en-GB" dirty="0"/>
              <a:t> </a:t>
            </a:r>
            <a:r>
              <a:rPr lang="en-GB" dirty="0" err="1"/>
              <a:t>Transaktionen</a:t>
            </a:r>
            <a:r>
              <a:rPr lang="en-GB" dirty="0"/>
              <a:t> </a:t>
            </a:r>
            <a:r>
              <a:rPr lang="en-GB" dirty="0" err="1"/>
              <a:t>oder</a:t>
            </a:r>
            <a:r>
              <a:rPr lang="en-GB" dirty="0"/>
              <a:t> </a:t>
            </a:r>
            <a:r>
              <a:rPr lang="en-GB" dirty="0" err="1"/>
              <a:t>Geldverlust</a:t>
            </a:r>
            <a:r>
              <a:rPr lang="en-GB" dirty="0"/>
              <a:t>; </a:t>
            </a:r>
            <a:r>
              <a:rPr lang="en-GB" dirty="0" err="1"/>
              <a:t>Rückzug</a:t>
            </a:r>
            <a:r>
              <a:rPr lang="en-GB" dirty="0"/>
              <a:t> von </a:t>
            </a:r>
            <a:r>
              <a:rPr lang="en-GB" dirty="0" err="1"/>
              <a:t>Familienmitgliedern</a:t>
            </a:r>
            <a:r>
              <a:rPr lang="en-GB" dirty="0"/>
              <a:t> </a:t>
            </a:r>
            <a:r>
              <a:rPr lang="en-GB" dirty="0" err="1"/>
              <a:t>oder</a:t>
            </a:r>
            <a:r>
              <a:rPr lang="en-GB" dirty="0"/>
              <a:t> </a:t>
            </a:r>
            <a:r>
              <a:rPr lang="en-GB" dirty="0" err="1"/>
              <a:t>Freunden</a:t>
            </a:r>
            <a:r>
              <a:rPr lang="en-GB" dirty="0"/>
              <a:t>.</a:t>
            </a:r>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13" name="TextBox 12">
            <a:extLst>
              <a:ext uri="{FF2B5EF4-FFF2-40B4-BE49-F238E27FC236}">
                <a16:creationId xmlns:a16="http://schemas.microsoft.com/office/drawing/2014/main" id="{06986063-32AE-F948-B0C1-4DDC582FEC58}"/>
              </a:ext>
            </a:extLst>
          </p:cNvPr>
          <p:cNvSpPr txBox="1"/>
          <p:nvPr/>
        </p:nvSpPr>
        <p:spPr>
          <a:xfrm>
            <a:off x="9689123" y="2571827"/>
            <a:ext cx="2019173"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das </a:t>
            </a:r>
            <a:r>
              <a:rPr lang="en-GB" dirty="0" err="1"/>
              <a:t>Phänomen</a:t>
            </a:r>
            <a:r>
              <a:rPr lang="en-GB" dirty="0"/>
              <a:t> der </a:t>
            </a:r>
            <a:r>
              <a:rPr lang="en-GB" dirty="0" err="1"/>
              <a:t>Misshandlung</a:t>
            </a:r>
            <a:r>
              <a:rPr lang="en-GB" dirty="0"/>
              <a:t> </a:t>
            </a:r>
            <a:r>
              <a:rPr lang="en-GB" dirty="0" err="1"/>
              <a:t>älterer</a:t>
            </a:r>
            <a:r>
              <a:rPr lang="en-GB" dirty="0"/>
              <a:t> Menschen.</a:t>
            </a:r>
          </a:p>
        </p:txBody>
      </p:sp>
      <p:pic>
        <p:nvPicPr>
          <p:cNvPr id="5" name="signs of elder abuse4">
            <a:hlinkClick r:id="" action="ppaction://media"/>
            <a:extLst>
              <a:ext uri="{FF2B5EF4-FFF2-40B4-BE49-F238E27FC236}">
                <a16:creationId xmlns:a16="http://schemas.microsoft.com/office/drawing/2014/main" id="{CBFA1405-BB60-486F-BAD2-E93DCB5E862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02555" y="4349978"/>
            <a:ext cx="487363" cy="487363"/>
          </a:xfrm>
          <a:prstGeom prst="ellipse">
            <a:avLst/>
          </a:prstGeom>
          <a:ln>
            <a:noFill/>
          </a:ln>
          <a:effectLst>
            <a:softEdge rad="112500"/>
          </a:effectLst>
        </p:spPr>
      </p:pic>
    </p:spTree>
    <p:extLst>
      <p:ext uri="{BB962C8B-B14F-4D97-AF65-F5344CB8AC3E}">
        <p14:creationId xmlns:p14="http://schemas.microsoft.com/office/powerpoint/2010/main" val="50713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1754326"/>
          </a:xfrm>
          <a:prstGeom prst="rect">
            <a:avLst/>
          </a:prstGeom>
          <a:noFill/>
        </p:spPr>
        <p:txBody>
          <a:bodyPr wrap="square" rtlCol="0">
            <a:spAutoFit/>
          </a:bodyPr>
          <a:lstStyle/>
          <a:p>
            <a:pPr algn="just"/>
            <a:r>
              <a:rPr lang="en-GB" dirty="0"/>
              <a:t>Um die </a:t>
            </a:r>
            <a:r>
              <a:rPr lang="en-GB" dirty="0" err="1"/>
              <a:t>Misshandlung</a:t>
            </a:r>
            <a:r>
              <a:rPr lang="en-GB" dirty="0"/>
              <a:t> </a:t>
            </a:r>
            <a:r>
              <a:rPr lang="en-GB" dirty="0" err="1"/>
              <a:t>älterer</a:t>
            </a:r>
            <a:r>
              <a:rPr lang="en-GB" dirty="0"/>
              <a:t> Menschen </a:t>
            </a:r>
            <a:r>
              <a:rPr lang="en-GB" dirty="0" err="1"/>
              <a:t>zu</a:t>
            </a:r>
            <a:r>
              <a:rPr lang="en-GB" dirty="0"/>
              <a:t> </a:t>
            </a:r>
            <a:r>
              <a:rPr lang="en-GB" dirty="0" err="1"/>
              <a:t>verhindern</a:t>
            </a:r>
            <a:r>
              <a:rPr lang="en-GB" dirty="0"/>
              <a:t>, </a:t>
            </a:r>
            <a:r>
              <a:rPr lang="en-GB" dirty="0" err="1"/>
              <a:t>sollten</a:t>
            </a:r>
            <a:r>
              <a:rPr lang="en-GB" dirty="0"/>
              <a:t> </a:t>
            </a:r>
            <a:r>
              <a:rPr lang="en-GB" dirty="0" err="1"/>
              <a:t>Familienmitglieder</a:t>
            </a:r>
            <a:r>
              <a:rPr lang="en-GB" dirty="0"/>
              <a:t> </a:t>
            </a:r>
            <a:r>
              <a:rPr lang="en-GB" dirty="0" err="1"/>
              <a:t>ältere</a:t>
            </a:r>
            <a:r>
              <a:rPr lang="en-GB" dirty="0"/>
              <a:t> </a:t>
            </a:r>
            <a:r>
              <a:rPr lang="en-GB" dirty="0" err="1"/>
              <a:t>Angehörige</a:t>
            </a:r>
            <a:r>
              <a:rPr lang="en-GB" dirty="0"/>
              <a:t>, die von </a:t>
            </a:r>
            <a:r>
              <a:rPr lang="en-GB" dirty="0" err="1"/>
              <a:t>einer</a:t>
            </a:r>
            <a:r>
              <a:rPr lang="en-GB" dirty="0"/>
              <a:t> </a:t>
            </a:r>
            <a:r>
              <a:rPr lang="en-GB" dirty="0" err="1"/>
              <a:t>anderen</a:t>
            </a:r>
            <a:r>
              <a:rPr lang="en-GB" dirty="0"/>
              <a:t> Person </a:t>
            </a:r>
            <a:r>
              <a:rPr lang="en-GB" dirty="0" err="1"/>
              <a:t>betreut</a:t>
            </a:r>
            <a:r>
              <a:rPr lang="en-GB" dirty="0"/>
              <a:t> </a:t>
            </a:r>
            <a:r>
              <a:rPr lang="en-GB" dirty="0" err="1"/>
              <a:t>werden</a:t>
            </a:r>
            <a:r>
              <a:rPr lang="en-GB" dirty="0"/>
              <a:t>, </a:t>
            </a:r>
            <a:r>
              <a:rPr lang="en-GB" dirty="0" err="1"/>
              <a:t>genau</a:t>
            </a:r>
            <a:r>
              <a:rPr lang="en-GB" dirty="0"/>
              <a:t> </a:t>
            </a:r>
            <a:r>
              <a:rPr lang="en-GB" dirty="0" err="1"/>
              <a:t>im</a:t>
            </a:r>
            <a:r>
              <a:rPr lang="en-GB" dirty="0"/>
              <a:t> Auge </a:t>
            </a:r>
            <a:r>
              <a:rPr lang="en-GB" dirty="0" err="1"/>
              <a:t>behalten</a:t>
            </a:r>
            <a:r>
              <a:rPr lang="en-GB" dirty="0"/>
              <a:t>. </a:t>
            </a:r>
            <a:r>
              <a:rPr lang="en-GB" dirty="0" err="1"/>
              <a:t>Angehörige</a:t>
            </a:r>
            <a:r>
              <a:rPr lang="en-GB" dirty="0"/>
              <a:t> </a:t>
            </a:r>
            <a:r>
              <a:rPr lang="en-GB" dirty="0" err="1"/>
              <a:t>sollten</a:t>
            </a:r>
            <a:r>
              <a:rPr lang="en-GB" dirty="0"/>
              <a:t> </a:t>
            </a:r>
            <a:r>
              <a:rPr lang="en-GB" dirty="0" err="1"/>
              <a:t>außerdem</a:t>
            </a:r>
            <a:r>
              <a:rPr lang="en-GB" dirty="0"/>
              <a:t> alle </a:t>
            </a:r>
            <a:r>
              <a:rPr lang="en-GB" dirty="0" err="1"/>
              <a:t>Anzeichen</a:t>
            </a:r>
            <a:r>
              <a:rPr lang="en-GB" dirty="0"/>
              <a:t> von </a:t>
            </a:r>
            <a:r>
              <a:rPr lang="en-GB" dirty="0" err="1"/>
              <a:t>Misshandlung</a:t>
            </a:r>
            <a:r>
              <a:rPr lang="en-GB" dirty="0"/>
              <a:t> </a:t>
            </a:r>
            <a:r>
              <a:rPr lang="en-GB" dirty="0" err="1"/>
              <a:t>älterer</a:t>
            </a:r>
            <a:r>
              <a:rPr lang="en-GB" dirty="0"/>
              <a:t> Menschen so schnell </a:t>
            </a:r>
            <a:r>
              <a:rPr lang="en-GB" dirty="0" err="1"/>
              <a:t>wie</a:t>
            </a:r>
            <a:r>
              <a:rPr lang="en-GB" dirty="0"/>
              <a:t> </a:t>
            </a:r>
            <a:r>
              <a:rPr lang="en-GB" dirty="0" err="1"/>
              <a:t>möglich</a:t>
            </a:r>
            <a:r>
              <a:rPr lang="en-GB" dirty="0"/>
              <a:t> den </a:t>
            </a:r>
            <a:r>
              <a:rPr lang="en-GB" dirty="0" err="1"/>
              <a:t>örtlichen</a:t>
            </a:r>
            <a:r>
              <a:rPr lang="en-GB" dirty="0"/>
              <a:t> </a:t>
            </a:r>
            <a:r>
              <a:rPr lang="en-GB" dirty="0" err="1"/>
              <a:t>Behörden</a:t>
            </a:r>
            <a:r>
              <a:rPr lang="en-GB" dirty="0"/>
              <a:t> </a:t>
            </a:r>
            <a:r>
              <a:rPr lang="en-GB" dirty="0" err="1"/>
              <a:t>melden</a:t>
            </a:r>
            <a:r>
              <a:rPr lang="en-GB" dirty="0"/>
              <a:t>.</a:t>
            </a:r>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17" name="TextBox 16">
            <a:extLst>
              <a:ext uri="{FF2B5EF4-FFF2-40B4-BE49-F238E27FC236}">
                <a16:creationId xmlns:a16="http://schemas.microsoft.com/office/drawing/2014/main" id="{427E5CD2-A53A-4A4B-928C-F9382754FAC6}"/>
              </a:ext>
            </a:extLst>
          </p:cNvPr>
          <p:cNvSpPr txBox="1"/>
          <p:nvPr/>
        </p:nvSpPr>
        <p:spPr>
          <a:xfrm>
            <a:off x="9689123" y="2571827"/>
            <a:ext cx="2019173"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das </a:t>
            </a:r>
            <a:r>
              <a:rPr lang="en-GB" dirty="0" err="1"/>
              <a:t>Phänomen</a:t>
            </a:r>
            <a:r>
              <a:rPr lang="en-GB" dirty="0"/>
              <a:t> der </a:t>
            </a:r>
            <a:r>
              <a:rPr lang="en-GB" dirty="0" err="1"/>
              <a:t>Misshandlung</a:t>
            </a:r>
            <a:r>
              <a:rPr lang="en-GB" dirty="0"/>
              <a:t> </a:t>
            </a:r>
            <a:r>
              <a:rPr lang="en-GB" dirty="0" err="1"/>
              <a:t>älterer</a:t>
            </a:r>
            <a:r>
              <a:rPr lang="en-GB" dirty="0"/>
              <a:t> Menschen.</a:t>
            </a:r>
          </a:p>
        </p:txBody>
      </p:sp>
      <p:pic>
        <p:nvPicPr>
          <p:cNvPr id="5" name="signs of elder abuse5">
            <a:hlinkClick r:id="" action="ppaction://media"/>
            <a:extLst>
              <a:ext uri="{FF2B5EF4-FFF2-40B4-BE49-F238E27FC236}">
                <a16:creationId xmlns:a16="http://schemas.microsoft.com/office/drawing/2014/main" id="{8B041D56-DA7E-4FB4-8061-D3FDCF45535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02555" y="4385147"/>
            <a:ext cx="487363" cy="487363"/>
          </a:xfrm>
          <a:prstGeom prst="ellipse">
            <a:avLst/>
          </a:prstGeom>
          <a:ln>
            <a:noFill/>
          </a:ln>
          <a:effectLst>
            <a:softEdge rad="112500"/>
          </a:effectLst>
        </p:spPr>
      </p:pic>
    </p:spTree>
    <p:extLst>
      <p:ext uri="{BB962C8B-B14F-4D97-AF65-F5344CB8AC3E}">
        <p14:creationId xmlns:p14="http://schemas.microsoft.com/office/powerpoint/2010/main" val="29450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TotalTime>
  <Words>310</Words>
  <Application>Microsoft Office PowerPoint</Application>
  <PresentationFormat>Widescreen</PresentationFormat>
  <Paragraphs>10</Paragraphs>
  <Slides>6</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28</cp:revision>
  <dcterms:created xsi:type="dcterms:W3CDTF">2020-10-05T11:11:44Z</dcterms:created>
  <dcterms:modified xsi:type="dcterms:W3CDTF">2022-03-16T12:03:22Z</dcterms:modified>
</cp:coreProperties>
</file>