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handoutMasterIdLst>
    <p:handoutMasterId r:id="rId10"/>
  </p:handoutMasterIdLst>
  <p:sldIdLst>
    <p:sldId id="256" r:id="rId2"/>
    <p:sldId id="257" r:id="rId3"/>
    <p:sldId id="266" r:id="rId4"/>
    <p:sldId id="267" r:id="rId5"/>
    <p:sldId id="268" r:id="rId6"/>
    <p:sldId id="269" r:id="rId7"/>
    <p:sldId id="270" r:id="rId8"/>
    <p:sldId id="265"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FE3"/>
    <a:srgbClr val="FFCCFF"/>
    <a:srgbClr val="D13673"/>
    <a:srgbClr val="009CDD"/>
    <a:srgbClr val="C2C0CF"/>
    <a:srgbClr val="F9B233"/>
    <a:srgbClr val="E61873"/>
    <a:srgbClr val="A3295F"/>
    <a:srgbClr val="02A0E3"/>
    <a:srgbClr val="0297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34"/>
    <p:restoredTop sz="96327"/>
  </p:normalViewPr>
  <p:slideViewPr>
    <p:cSldViewPr snapToGrid="0" snapToObjects="1">
      <p:cViewPr varScale="1">
        <p:scale>
          <a:sx n="87" d="100"/>
          <a:sy n="87" d="100"/>
        </p:scale>
        <p:origin x="710" y="82"/>
      </p:cViewPr>
      <p:guideLst/>
    </p:cSldViewPr>
  </p:slideViewPr>
  <p:notesTextViewPr>
    <p:cViewPr>
      <p:scale>
        <a:sx n="1" d="1"/>
        <a:sy n="1" d="1"/>
      </p:scale>
      <p:origin x="0" y="0"/>
    </p:cViewPr>
  </p:notesTextViewPr>
  <p:notesViewPr>
    <p:cSldViewPr snapToGrid="0" snapToObjects="1">
      <p:cViewPr varScale="1">
        <p:scale>
          <a:sx n="124" d="100"/>
          <a:sy n="124" d="100"/>
        </p:scale>
        <p:origin x="4104" y="8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6F32D17-BAD5-493C-B955-3D00697EE2E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5E385621-2031-4448-915D-28D05C37C00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B53CDD7-AE5D-48AA-92E7-EBA5C39516E8}" type="datetimeFigureOut">
              <a:rPr lang="en-IE" smtClean="0"/>
              <a:t>16/03/2022</a:t>
            </a:fld>
            <a:endParaRPr lang="en-IE"/>
          </a:p>
        </p:txBody>
      </p:sp>
      <p:sp>
        <p:nvSpPr>
          <p:cNvPr id="4" name="Footer Placeholder 3">
            <a:extLst>
              <a:ext uri="{FF2B5EF4-FFF2-40B4-BE49-F238E27FC236}">
                <a16:creationId xmlns:a16="http://schemas.microsoft.com/office/drawing/2014/main" id="{4F04571F-2312-44E0-9DDA-9ED1B1034FA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792A8360-6297-4D8C-AC8A-681253AB596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6B1A84E-7670-4899-A865-0DAEC45A0C30}" type="slidenum">
              <a:rPr lang="en-IE" smtClean="0"/>
              <a:t>‹#›</a:t>
            </a:fld>
            <a:endParaRPr lang="en-IE"/>
          </a:p>
        </p:txBody>
      </p:sp>
    </p:spTree>
    <p:extLst>
      <p:ext uri="{BB962C8B-B14F-4D97-AF65-F5344CB8AC3E}">
        <p14:creationId xmlns:p14="http://schemas.microsoft.com/office/powerpoint/2010/main" val="60107773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3/16/2022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17348197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3/16/2022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26779450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3/16/2022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8039214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3/16/2022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4190736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3128DD7-9856-0B4F-9C68-CC82E18E786B}" type="datetimeFigureOut">
              <a:rPr lang="en-US" smtClean="0"/>
              <a:t>3/16/2022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2809221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3128DD7-9856-0B4F-9C68-CC82E18E786B}" type="datetimeFigureOut">
              <a:rPr lang="en-US" smtClean="0"/>
              <a:t>3/16/2022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3523840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3128DD7-9856-0B4F-9C68-CC82E18E786B}" type="datetimeFigureOut">
              <a:rPr lang="en-US" smtClean="0"/>
              <a:t>3/16/2022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6953381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3128DD7-9856-0B4F-9C68-CC82E18E786B}" type="datetimeFigureOut">
              <a:rPr lang="en-US" smtClean="0"/>
              <a:t>3/16/2022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19136637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128DD7-9856-0B4F-9C68-CC82E18E786B}" type="datetimeFigureOut">
              <a:rPr lang="en-US" smtClean="0"/>
              <a:t>3/16/2022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592159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128DD7-9856-0B4F-9C68-CC82E18E786B}" type="datetimeFigureOut">
              <a:rPr lang="en-US" smtClean="0"/>
              <a:t>3/16/2022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6383936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128DD7-9856-0B4F-9C68-CC82E18E786B}" type="datetimeFigureOut">
              <a:rPr lang="en-US" smtClean="0"/>
              <a:t>3/16/2022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565204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128DD7-9856-0B4F-9C68-CC82E18E786B}" type="datetimeFigureOut">
              <a:rPr lang="en-US" smtClean="0"/>
              <a:t>3/16/2022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7A6037-C16D-864B-8B93-3A002EED9D30}" type="slidenum">
              <a:rPr lang="en-US" smtClean="0"/>
              <a:t>‹#›</a:t>
            </a:fld>
            <a:endParaRPr lang="en-US"/>
          </a:p>
        </p:txBody>
      </p:sp>
    </p:spTree>
    <p:extLst>
      <p:ext uri="{BB962C8B-B14F-4D97-AF65-F5344CB8AC3E}">
        <p14:creationId xmlns:p14="http://schemas.microsoft.com/office/powerpoint/2010/main" val="17950067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emf"/></Relationships>
</file>

<file path=ppt/slides/_rels/slide2.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5.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6.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6.mp3"/><Relationship Id="rId1" Type="http://schemas.microsoft.com/office/2007/relationships/media" Target="../media/media6.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7.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7.mp3"/><Relationship Id="rId1" Type="http://schemas.microsoft.com/office/2007/relationships/media" Target="../media/media7.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8.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2.png"/><Relationship Id="rId7" Type="http://schemas.openxmlformats.org/officeDocument/2006/relationships/image" Target="../media/image10.png"/><Relationship Id="rId2" Type="http://schemas.openxmlformats.org/officeDocument/2006/relationships/image" Target="../media/image1.emf"/><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g"/><Relationship Id="rId9"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D13673">
                <a:alpha val="25000"/>
              </a:srgbClr>
            </a:gs>
            <a:gs pos="100000">
              <a:srgbClr val="009CDD">
                <a:alpha val="25000"/>
              </a:srgbClr>
            </a:gs>
          </a:gsLst>
          <a:lin ang="5400000" scaled="1"/>
        </a:gra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B8DD5A42-F94F-462E-998C-77B75A77E034}"/>
              </a:ext>
            </a:extLst>
          </p:cNvPr>
          <p:cNvGrpSpPr/>
          <p:nvPr/>
        </p:nvGrpSpPr>
        <p:grpSpPr>
          <a:xfrm>
            <a:off x="62446" y="5923729"/>
            <a:ext cx="3095986" cy="855907"/>
            <a:chOff x="9452113" y="5974207"/>
            <a:chExt cx="2739887" cy="784485"/>
          </a:xfrm>
        </p:grpSpPr>
        <p:sp>
          <p:nvSpPr>
            <p:cNvPr id="13" name="Rounded Rectangle 13">
              <a:extLst>
                <a:ext uri="{FF2B5EF4-FFF2-40B4-BE49-F238E27FC236}">
                  <a16:creationId xmlns:a16="http://schemas.microsoft.com/office/drawing/2014/main" id="{5600B9C3-525A-48FE-BD9B-C948D6E21F83}"/>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E047D4BF-8D47-4A7D-9EFA-F798AEC75F63}"/>
                </a:ext>
              </a:extLst>
            </p:cNvPr>
            <p:cNvPicPr>
              <a:picLocks noChangeAspect="1"/>
            </p:cNvPicPr>
            <p:nvPr/>
          </p:nvPicPr>
          <p:blipFill>
            <a:blip r:embed="rId4"/>
            <a:stretch>
              <a:fillRect/>
            </a:stretch>
          </p:blipFill>
          <p:spPr>
            <a:xfrm>
              <a:off x="9452113" y="5974207"/>
              <a:ext cx="2739887" cy="784485"/>
            </a:xfrm>
            <a:prstGeom prst="rect">
              <a:avLst/>
            </a:prstGeom>
          </p:spPr>
        </p:pic>
      </p:grpSp>
      <p:pic>
        <p:nvPicPr>
          <p:cNvPr id="3" name="Picture 2" descr="Logo&#10;&#10;Description automatically generated">
            <a:extLst>
              <a:ext uri="{FF2B5EF4-FFF2-40B4-BE49-F238E27FC236}">
                <a16:creationId xmlns:a16="http://schemas.microsoft.com/office/drawing/2014/main" id="{8B8B48E9-8307-4DA4-9FAB-53AD12DE14BF}"/>
              </a:ext>
            </a:extLst>
          </p:cNvPr>
          <p:cNvPicPr>
            <a:picLocks noChangeAspect="1"/>
          </p:cNvPicPr>
          <p:nvPr/>
        </p:nvPicPr>
        <p:blipFill>
          <a:blip r:embed="rId5"/>
          <a:stretch>
            <a:fillRect/>
          </a:stretch>
        </p:blipFill>
        <p:spPr>
          <a:xfrm>
            <a:off x="399953" y="513791"/>
            <a:ext cx="8575002" cy="2205657"/>
          </a:xfrm>
          <a:prstGeom prst="rect">
            <a:avLst/>
          </a:prstGeom>
        </p:spPr>
      </p:pic>
      <p:sp>
        <p:nvSpPr>
          <p:cNvPr id="4" name="TextBox 3">
            <a:extLst>
              <a:ext uri="{FF2B5EF4-FFF2-40B4-BE49-F238E27FC236}">
                <a16:creationId xmlns:a16="http://schemas.microsoft.com/office/drawing/2014/main" id="{5F198329-4586-41CE-8264-22EAFB1C9E99}"/>
              </a:ext>
            </a:extLst>
          </p:cNvPr>
          <p:cNvSpPr txBox="1"/>
          <p:nvPr/>
        </p:nvSpPr>
        <p:spPr>
          <a:xfrm>
            <a:off x="5671038" y="3903785"/>
            <a:ext cx="5281884" cy="369332"/>
          </a:xfrm>
          <a:prstGeom prst="rect">
            <a:avLst/>
          </a:prstGeom>
          <a:noFill/>
        </p:spPr>
        <p:txBody>
          <a:bodyPr wrap="square" rtlCol="0">
            <a:spAutoFit/>
          </a:bodyPr>
          <a:lstStyle/>
          <a:p>
            <a:r>
              <a:rPr lang="lt-LT" dirty="0" err="1">
                <a:latin typeface="Arial Rounded MT Bold" panose="020F0704030504030204" pitchFamily="34" charset="0"/>
              </a:rPr>
              <a:t>Hörbuch</a:t>
            </a:r>
            <a:r>
              <a:rPr lang="lt-LT" dirty="0">
                <a:latin typeface="Arial Rounded MT Bold" panose="020F0704030504030204" pitchFamily="34" charset="0"/>
              </a:rPr>
              <a:t>: MENSCHEN UM UNS HERUM</a:t>
            </a:r>
            <a:endParaRPr lang="en-GB" dirty="0"/>
          </a:p>
        </p:txBody>
      </p:sp>
      <p:pic>
        <p:nvPicPr>
          <p:cNvPr id="2" name="people1">
            <a:hlinkClick r:id="" action="ppaction://media"/>
            <a:extLst>
              <a:ext uri="{FF2B5EF4-FFF2-40B4-BE49-F238E27FC236}">
                <a16:creationId xmlns:a16="http://schemas.microsoft.com/office/drawing/2014/main" id="{4D815D6D-C8AF-415A-B415-1951D11CEE69}"/>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671038" y="4281909"/>
            <a:ext cx="487363" cy="487363"/>
          </a:xfrm>
          <a:prstGeom prst="ellipse">
            <a:avLst/>
          </a:prstGeom>
          <a:ln>
            <a:noFill/>
          </a:ln>
          <a:effectLst>
            <a:softEdge rad="112500"/>
          </a:effectLst>
        </p:spPr>
      </p:pic>
    </p:spTree>
    <p:extLst>
      <p:ext uri="{BB962C8B-B14F-4D97-AF65-F5344CB8AC3E}">
        <p14:creationId xmlns:p14="http://schemas.microsoft.com/office/powerpoint/2010/main" val="1085794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2"/>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8" name="TextBox 7">
            <a:extLst>
              <a:ext uri="{FF2B5EF4-FFF2-40B4-BE49-F238E27FC236}">
                <a16:creationId xmlns:a16="http://schemas.microsoft.com/office/drawing/2014/main" id="{1C53B62D-5F32-4F50-BC6A-B66B5D44C9AB}"/>
              </a:ext>
            </a:extLst>
          </p:cNvPr>
          <p:cNvSpPr txBox="1"/>
          <p:nvPr/>
        </p:nvSpPr>
        <p:spPr>
          <a:xfrm>
            <a:off x="9219896" y="2551837"/>
            <a:ext cx="2919046" cy="1754326"/>
          </a:xfrm>
          <a:prstGeom prst="rect">
            <a:avLst/>
          </a:prstGeom>
          <a:noFill/>
        </p:spPr>
        <p:txBody>
          <a:bodyPr wrap="square" rtlCol="0">
            <a:spAutoFit/>
          </a:bodyPr>
          <a:lstStyle/>
          <a:p>
            <a:r>
              <a:rPr lang="en-GB" dirty="0"/>
              <a:t>In </a:t>
            </a:r>
            <a:r>
              <a:rPr lang="en-GB" dirty="0" err="1"/>
              <a:t>diesem</a:t>
            </a:r>
            <a:r>
              <a:rPr lang="en-GB" dirty="0"/>
              <a:t> </a:t>
            </a:r>
            <a:r>
              <a:rPr lang="en-GB" dirty="0" err="1"/>
              <a:t>Hörbuch</a:t>
            </a:r>
            <a:r>
              <a:rPr lang="en-GB" dirty="0"/>
              <a:t> </a:t>
            </a:r>
            <a:r>
              <a:rPr lang="en-GB" dirty="0" err="1"/>
              <a:t>lernen</a:t>
            </a:r>
            <a:r>
              <a:rPr lang="en-GB" dirty="0"/>
              <a:t> Sie, </a:t>
            </a:r>
            <a:r>
              <a:rPr lang="en-GB" dirty="0" err="1"/>
              <a:t>dass</a:t>
            </a:r>
            <a:r>
              <a:rPr lang="en-GB" dirty="0"/>
              <a:t> es </a:t>
            </a:r>
            <a:r>
              <a:rPr lang="en-GB" dirty="0" err="1"/>
              <a:t>wichtig</a:t>
            </a:r>
            <a:r>
              <a:rPr lang="en-GB" dirty="0"/>
              <a:t> </a:t>
            </a:r>
            <a:r>
              <a:rPr lang="en-GB" dirty="0" err="1"/>
              <a:t>ist</a:t>
            </a:r>
            <a:r>
              <a:rPr lang="en-GB" dirty="0"/>
              <a:t>, </a:t>
            </a:r>
            <a:r>
              <a:rPr lang="en-GB" dirty="0" err="1"/>
              <a:t>welche</a:t>
            </a:r>
            <a:r>
              <a:rPr lang="en-GB" dirty="0"/>
              <a:t> Menschen </a:t>
            </a:r>
            <a:r>
              <a:rPr lang="en-GB" dirty="0" err="1"/>
              <a:t>uns</a:t>
            </a:r>
            <a:r>
              <a:rPr lang="en-GB" dirty="0"/>
              <a:t> </a:t>
            </a:r>
            <a:r>
              <a:rPr lang="en-GB" dirty="0" err="1"/>
              <a:t>umgeben</a:t>
            </a:r>
            <a:r>
              <a:rPr lang="en-GB" dirty="0"/>
              <a:t> und </a:t>
            </a:r>
            <a:r>
              <a:rPr lang="en-GB" dirty="0" err="1"/>
              <a:t>welchen</a:t>
            </a:r>
            <a:r>
              <a:rPr lang="en-GB" dirty="0"/>
              <a:t> </a:t>
            </a:r>
            <a:r>
              <a:rPr lang="en-GB" dirty="0" err="1"/>
              <a:t>Einfluss</a:t>
            </a:r>
            <a:r>
              <a:rPr lang="en-GB" dirty="0"/>
              <a:t> </a:t>
            </a:r>
            <a:r>
              <a:rPr lang="en-GB" dirty="0" err="1"/>
              <a:t>sie</a:t>
            </a:r>
            <a:r>
              <a:rPr lang="en-GB" dirty="0"/>
              <a:t> auf </a:t>
            </a:r>
            <a:r>
              <a:rPr lang="en-GB" dirty="0" err="1"/>
              <a:t>unser</a:t>
            </a:r>
            <a:r>
              <a:rPr lang="en-GB" dirty="0"/>
              <a:t> Leben </a:t>
            </a:r>
            <a:r>
              <a:rPr lang="en-GB" dirty="0" err="1"/>
              <a:t>haben</a:t>
            </a:r>
            <a:r>
              <a:rPr lang="en-GB" dirty="0"/>
              <a:t>.</a:t>
            </a:r>
          </a:p>
        </p:txBody>
      </p:sp>
      <p:sp>
        <p:nvSpPr>
          <p:cNvPr id="11" name="TextBox 10">
            <a:extLst>
              <a:ext uri="{FF2B5EF4-FFF2-40B4-BE49-F238E27FC236}">
                <a16:creationId xmlns:a16="http://schemas.microsoft.com/office/drawing/2014/main" id="{BAAD2D83-F7C0-480E-9E41-8C039BA29C7C}"/>
              </a:ext>
            </a:extLst>
          </p:cNvPr>
          <p:cNvSpPr txBox="1"/>
          <p:nvPr/>
        </p:nvSpPr>
        <p:spPr>
          <a:xfrm>
            <a:off x="3270694" y="2703254"/>
            <a:ext cx="5470633" cy="3139321"/>
          </a:xfrm>
          <a:prstGeom prst="rect">
            <a:avLst/>
          </a:prstGeom>
          <a:noFill/>
        </p:spPr>
        <p:txBody>
          <a:bodyPr wrap="square" rtlCol="0">
            <a:spAutoFit/>
          </a:bodyPr>
          <a:lstStyle/>
          <a:p>
            <a:pPr algn="just"/>
            <a:r>
              <a:rPr lang="en-GB" dirty="0" err="1"/>
              <a:t>Mit</a:t>
            </a:r>
            <a:r>
              <a:rPr lang="en-GB" dirty="0"/>
              <a:t> </a:t>
            </a:r>
            <a:r>
              <a:rPr lang="en-GB" dirty="0" err="1"/>
              <a:t>zunehmendem</a:t>
            </a:r>
            <a:r>
              <a:rPr lang="en-GB" dirty="0"/>
              <a:t> Alter </a:t>
            </a:r>
            <a:r>
              <a:rPr lang="en-GB" dirty="0" err="1"/>
              <a:t>neigen</a:t>
            </a:r>
            <a:r>
              <a:rPr lang="en-GB" dirty="0"/>
              <a:t> </a:t>
            </a:r>
            <a:r>
              <a:rPr lang="en-GB" dirty="0" err="1"/>
              <a:t>wir</a:t>
            </a:r>
            <a:r>
              <a:rPr lang="en-GB" dirty="0"/>
              <a:t> </a:t>
            </a:r>
            <a:r>
              <a:rPr lang="en-GB" dirty="0" err="1"/>
              <a:t>dazu</a:t>
            </a:r>
            <a:r>
              <a:rPr lang="en-GB" dirty="0"/>
              <a:t>, </a:t>
            </a:r>
            <a:r>
              <a:rPr lang="en-GB" dirty="0" err="1"/>
              <a:t>uns</a:t>
            </a:r>
            <a:r>
              <a:rPr lang="en-GB" dirty="0"/>
              <a:t> von </a:t>
            </a:r>
            <a:r>
              <a:rPr lang="en-GB" dirty="0" err="1"/>
              <a:t>Familie</a:t>
            </a:r>
            <a:r>
              <a:rPr lang="en-GB" dirty="0"/>
              <a:t> und </a:t>
            </a:r>
            <a:r>
              <a:rPr lang="en-GB" dirty="0" err="1"/>
              <a:t>Freunden</a:t>
            </a:r>
            <a:r>
              <a:rPr lang="en-GB" dirty="0"/>
              <a:t> </a:t>
            </a:r>
            <a:r>
              <a:rPr lang="en-GB" dirty="0" err="1"/>
              <a:t>zu</a:t>
            </a:r>
            <a:r>
              <a:rPr lang="en-GB" dirty="0"/>
              <a:t> </a:t>
            </a:r>
            <a:r>
              <a:rPr lang="en-GB" dirty="0" err="1"/>
              <a:t>trennen</a:t>
            </a:r>
            <a:r>
              <a:rPr lang="en-GB" dirty="0"/>
              <a:t>, was </a:t>
            </a:r>
            <a:r>
              <a:rPr lang="en-GB" dirty="0" err="1"/>
              <a:t>unserer</a:t>
            </a:r>
            <a:r>
              <a:rPr lang="en-GB" dirty="0"/>
              <a:t> </a:t>
            </a:r>
            <a:r>
              <a:rPr lang="en-GB" dirty="0" err="1"/>
              <a:t>geistigen</a:t>
            </a:r>
            <a:r>
              <a:rPr lang="en-GB" dirty="0"/>
              <a:t> und </a:t>
            </a:r>
            <a:r>
              <a:rPr lang="en-GB" dirty="0" err="1"/>
              <a:t>körperlichen</a:t>
            </a:r>
            <a:r>
              <a:rPr lang="en-GB" dirty="0"/>
              <a:t> Gesundheit </a:t>
            </a:r>
            <a:r>
              <a:rPr lang="en-GB" dirty="0" err="1"/>
              <a:t>schaden</a:t>
            </a:r>
            <a:r>
              <a:rPr lang="en-GB" dirty="0"/>
              <a:t> </a:t>
            </a:r>
            <a:r>
              <a:rPr lang="en-GB" dirty="0" err="1"/>
              <a:t>kann</a:t>
            </a:r>
            <a:r>
              <a:rPr lang="en-GB" dirty="0"/>
              <a:t>. Wie </a:t>
            </a:r>
            <a:r>
              <a:rPr lang="en-GB" dirty="0" err="1"/>
              <a:t>können</a:t>
            </a:r>
            <a:r>
              <a:rPr lang="en-GB" dirty="0"/>
              <a:t> </a:t>
            </a:r>
            <a:r>
              <a:rPr lang="en-GB" dirty="0" err="1"/>
              <a:t>wir</a:t>
            </a:r>
            <a:r>
              <a:rPr lang="en-GB" dirty="0"/>
              <a:t> </a:t>
            </a:r>
            <a:r>
              <a:rPr lang="en-GB" dirty="0" err="1"/>
              <a:t>Gemeinschaften</a:t>
            </a:r>
            <a:r>
              <a:rPr lang="en-GB" dirty="0"/>
              <a:t> </a:t>
            </a:r>
            <a:r>
              <a:rPr lang="en-GB" dirty="0" err="1"/>
              <a:t>für</a:t>
            </a:r>
            <a:r>
              <a:rPr lang="en-GB" dirty="0"/>
              <a:t> </a:t>
            </a:r>
            <a:r>
              <a:rPr lang="en-GB" dirty="0" err="1"/>
              <a:t>Senioren</a:t>
            </a:r>
            <a:r>
              <a:rPr lang="en-GB" dirty="0"/>
              <a:t> </a:t>
            </a:r>
            <a:r>
              <a:rPr lang="en-GB" dirty="0" err="1"/>
              <a:t>gestalten</a:t>
            </a:r>
            <a:r>
              <a:rPr lang="en-GB" dirty="0"/>
              <a:t>, die </a:t>
            </a:r>
            <a:r>
              <a:rPr lang="en-GB" dirty="0" err="1"/>
              <a:t>soziale</a:t>
            </a:r>
            <a:r>
              <a:rPr lang="en-GB" dirty="0"/>
              <a:t> </a:t>
            </a:r>
            <a:r>
              <a:rPr lang="en-GB" dirty="0" err="1"/>
              <a:t>Beziehungen</a:t>
            </a:r>
            <a:r>
              <a:rPr lang="en-GB" dirty="0"/>
              <a:t> </a:t>
            </a:r>
            <a:r>
              <a:rPr lang="en-GB" dirty="0" err="1"/>
              <a:t>fördern</a:t>
            </a:r>
            <a:r>
              <a:rPr lang="en-GB" dirty="0"/>
              <a:t>? Das </a:t>
            </a:r>
            <a:r>
              <a:rPr lang="en-GB" dirty="0" err="1"/>
              <a:t>Wichtigste</a:t>
            </a:r>
            <a:r>
              <a:rPr lang="en-GB" dirty="0"/>
              <a:t> in </a:t>
            </a:r>
            <a:r>
              <a:rPr lang="en-GB" dirty="0" err="1"/>
              <a:t>einer</a:t>
            </a:r>
            <a:r>
              <a:rPr lang="en-GB" dirty="0"/>
              <a:t> </a:t>
            </a:r>
            <a:r>
              <a:rPr lang="en-GB" dirty="0" err="1"/>
              <a:t>solchen</a:t>
            </a:r>
            <a:r>
              <a:rPr lang="en-GB" dirty="0"/>
              <a:t> Gemeinschaft </a:t>
            </a:r>
            <a:r>
              <a:rPr lang="en-GB" dirty="0" err="1"/>
              <a:t>ist</a:t>
            </a:r>
            <a:r>
              <a:rPr lang="en-GB" dirty="0"/>
              <a:t>, </a:t>
            </a:r>
            <a:r>
              <a:rPr lang="en-GB" dirty="0" err="1"/>
              <a:t>dass</a:t>
            </a:r>
            <a:r>
              <a:rPr lang="en-GB" dirty="0"/>
              <a:t> man Menschen um </a:t>
            </a:r>
            <a:r>
              <a:rPr lang="en-GB" dirty="0" err="1"/>
              <a:t>sich</a:t>
            </a:r>
            <a:r>
              <a:rPr lang="en-GB" dirty="0"/>
              <a:t> hat, die </a:t>
            </a:r>
            <a:r>
              <a:rPr lang="en-GB" dirty="0" err="1"/>
              <a:t>einen</a:t>
            </a:r>
            <a:r>
              <a:rPr lang="en-GB" dirty="0"/>
              <a:t> </a:t>
            </a:r>
            <a:r>
              <a:rPr lang="en-GB" dirty="0" err="1"/>
              <a:t>unterstützen</a:t>
            </a:r>
            <a:r>
              <a:rPr lang="en-GB" dirty="0"/>
              <a:t> und </a:t>
            </a:r>
            <a:r>
              <a:rPr lang="en-GB" dirty="0" err="1"/>
              <a:t>sich</a:t>
            </a:r>
            <a:r>
              <a:rPr lang="en-GB" dirty="0"/>
              <a:t> </a:t>
            </a:r>
            <a:r>
              <a:rPr lang="en-GB" dirty="0" err="1"/>
              <a:t>engagieren</a:t>
            </a:r>
            <a:r>
              <a:rPr lang="en-GB" dirty="0"/>
              <a:t>. </a:t>
            </a:r>
            <a:r>
              <a:rPr lang="en-GB" dirty="0" err="1"/>
              <a:t>Wenn</a:t>
            </a:r>
            <a:r>
              <a:rPr lang="en-GB" dirty="0"/>
              <a:t> man </a:t>
            </a:r>
            <a:r>
              <a:rPr lang="en-GB" dirty="0" err="1"/>
              <a:t>sich</a:t>
            </a:r>
            <a:r>
              <a:rPr lang="en-GB" dirty="0"/>
              <a:t> </a:t>
            </a:r>
            <a:r>
              <a:rPr lang="en-GB" dirty="0" err="1"/>
              <a:t>umeinander</a:t>
            </a:r>
            <a:r>
              <a:rPr lang="en-GB" dirty="0"/>
              <a:t> </a:t>
            </a:r>
            <a:r>
              <a:rPr lang="en-GB" dirty="0" err="1"/>
              <a:t>kümmert</a:t>
            </a:r>
            <a:r>
              <a:rPr lang="en-GB" dirty="0"/>
              <a:t>, </a:t>
            </a:r>
            <a:r>
              <a:rPr lang="en-GB" dirty="0" err="1"/>
              <a:t>bleibt</a:t>
            </a:r>
            <a:r>
              <a:rPr lang="en-GB" dirty="0"/>
              <a:t> man </a:t>
            </a:r>
            <a:r>
              <a:rPr lang="en-GB" dirty="0" err="1"/>
              <a:t>lebendig</a:t>
            </a:r>
            <a:r>
              <a:rPr lang="en-GB" dirty="0"/>
              <a:t> und </a:t>
            </a:r>
            <a:r>
              <a:rPr lang="en-GB" dirty="0" err="1"/>
              <a:t>gesund</a:t>
            </a:r>
            <a:r>
              <a:rPr lang="en-GB" dirty="0"/>
              <a:t>. </a:t>
            </a:r>
            <a:r>
              <a:rPr lang="en-GB" dirty="0" err="1"/>
              <a:t>Forscher</a:t>
            </a:r>
            <a:r>
              <a:rPr lang="en-GB" dirty="0"/>
              <a:t> </a:t>
            </a:r>
            <a:r>
              <a:rPr lang="en-GB" dirty="0" err="1"/>
              <a:t>wissen</a:t>
            </a:r>
            <a:r>
              <a:rPr lang="en-GB" dirty="0"/>
              <a:t> </a:t>
            </a:r>
            <a:r>
              <a:rPr lang="en-GB" dirty="0" err="1"/>
              <a:t>seit</a:t>
            </a:r>
            <a:r>
              <a:rPr lang="en-GB" dirty="0"/>
              <a:t> </a:t>
            </a:r>
            <a:r>
              <a:rPr lang="en-GB" dirty="0" err="1"/>
              <a:t>langem</a:t>
            </a:r>
            <a:r>
              <a:rPr lang="en-GB" dirty="0"/>
              <a:t> um den </a:t>
            </a:r>
            <a:r>
              <a:rPr lang="en-GB" dirty="0" err="1"/>
              <a:t>gesundheitlichen</a:t>
            </a:r>
            <a:r>
              <a:rPr lang="en-GB" dirty="0"/>
              <a:t> </a:t>
            </a:r>
            <a:r>
              <a:rPr lang="en-GB" dirty="0" err="1"/>
              <a:t>Nutzen</a:t>
            </a:r>
            <a:r>
              <a:rPr lang="en-GB" dirty="0"/>
              <a:t> von "</a:t>
            </a:r>
            <a:r>
              <a:rPr lang="en-GB" dirty="0" err="1"/>
              <a:t>sozialem</a:t>
            </a:r>
            <a:r>
              <a:rPr lang="en-GB" dirty="0"/>
              <a:t> Kapital" - den </a:t>
            </a:r>
            <a:r>
              <a:rPr lang="en-GB" dirty="0" err="1"/>
              <a:t>Bindungen</a:t>
            </a:r>
            <a:r>
              <a:rPr lang="en-GB" dirty="0"/>
              <a:t>, die </a:t>
            </a:r>
            <a:r>
              <a:rPr lang="en-GB" dirty="0" err="1"/>
              <a:t>Vertrauen</a:t>
            </a:r>
            <a:r>
              <a:rPr lang="en-GB" dirty="0"/>
              <a:t>, </a:t>
            </a:r>
            <a:r>
              <a:rPr lang="en-GB" dirty="0" err="1"/>
              <a:t>Verbindung</a:t>
            </a:r>
            <a:r>
              <a:rPr lang="en-GB" dirty="0"/>
              <a:t> und </a:t>
            </a:r>
            <a:r>
              <a:rPr lang="en-GB" dirty="0" err="1"/>
              <a:t>Teilhabe</a:t>
            </a:r>
            <a:r>
              <a:rPr lang="en-GB" dirty="0"/>
              <a:t> </a:t>
            </a:r>
            <a:r>
              <a:rPr lang="en-GB" dirty="0" err="1"/>
              <a:t>schaffen</a:t>
            </a:r>
            <a:r>
              <a:rPr lang="en-GB" dirty="0"/>
              <a:t>. </a:t>
            </a:r>
          </a:p>
        </p:txBody>
      </p:sp>
      <p:pic>
        <p:nvPicPr>
          <p:cNvPr id="1032" name="Picture 8" descr="Sticker Love Sticker by Ai and Aiko">
            <a:extLst>
              <a:ext uri="{FF2B5EF4-FFF2-40B4-BE49-F238E27FC236}">
                <a16:creationId xmlns:a16="http://schemas.microsoft.com/office/drawing/2014/main" id="{B6BEDF2E-2446-4CFA-8BFF-2AB7951E3297}"/>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9452113" y="615059"/>
            <a:ext cx="1687958" cy="208819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9A7B2065-6E09-44A6-BEAC-1AD15C99BF7E}"/>
              </a:ext>
            </a:extLst>
          </p:cNvPr>
          <p:cNvPicPr>
            <a:picLocks noChangeAspect="1"/>
          </p:cNvPicPr>
          <p:nvPr/>
        </p:nvPicPr>
        <p:blipFill rotWithShape="1">
          <a:blip r:embed="rId8"/>
          <a:srcRect l="9956" t="33957" r="1186" b="30530"/>
          <a:stretch/>
        </p:blipFill>
        <p:spPr>
          <a:xfrm>
            <a:off x="207056" y="2505377"/>
            <a:ext cx="2778369" cy="1570220"/>
          </a:xfrm>
          <a:prstGeom prst="rect">
            <a:avLst/>
          </a:prstGeom>
        </p:spPr>
      </p:pic>
      <p:pic>
        <p:nvPicPr>
          <p:cNvPr id="3" name="people2">
            <a:hlinkClick r:id="" action="ppaction://media"/>
            <a:extLst>
              <a:ext uri="{FF2B5EF4-FFF2-40B4-BE49-F238E27FC236}">
                <a16:creationId xmlns:a16="http://schemas.microsoft.com/office/drawing/2014/main" id="{FED8CF1D-3AD3-4359-8FEF-9E653EFB794E}"/>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741743" y="5279064"/>
            <a:ext cx="487363" cy="487363"/>
          </a:xfrm>
          <a:prstGeom prst="ellipse">
            <a:avLst/>
          </a:prstGeom>
          <a:ln>
            <a:noFill/>
          </a:ln>
          <a:effectLst>
            <a:softEdge rad="112500"/>
          </a:effectLst>
        </p:spPr>
      </p:pic>
    </p:spTree>
    <p:extLst>
      <p:ext uri="{BB962C8B-B14F-4D97-AF65-F5344CB8AC3E}">
        <p14:creationId xmlns:p14="http://schemas.microsoft.com/office/powerpoint/2010/main" val="694170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3"/>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926230"/>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8" name="TextBox 7">
            <a:extLst>
              <a:ext uri="{FF2B5EF4-FFF2-40B4-BE49-F238E27FC236}">
                <a16:creationId xmlns:a16="http://schemas.microsoft.com/office/drawing/2014/main" id="{1C53B62D-5F32-4F50-BC6A-B66B5D44C9AB}"/>
              </a:ext>
            </a:extLst>
          </p:cNvPr>
          <p:cNvSpPr txBox="1"/>
          <p:nvPr/>
        </p:nvSpPr>
        <p:spPr>
          <a:xfrm>
            <a:off x="9219896" y="2551837"/>
            <a:ext cx="2919046" cy="1754326"/>
          </a:xfrm>
          <a:prstGeom prst="rect">
            <a:avLst/>
          </a:prstGeom>
          <a:noFill/>
        </p:spPr>
        <p:txBody>
          <a:bodyPr wrap="square" rtlCol="0">
            <a:spAutoFit/>
          </a:bodyPr>
          <a:lstStyle/>
          <a:p>
            <a:r>
              <a:rPr lang="en-GB" dirty="0"/>
              <a:t>In </a:t>
            </a:r>
            <a:r>
              <a:rPr lang="en-GB" dirty="0" err="1"/>
              <a:t>diesem</a:t>
            </a:r>
            <a:r>
              <a:rPr lang="en-GB" dirty="0"/>
              <a:t> </a:t>
            </a:r>
            <a:r>
              <a:rPr lang="en-GB" dirty="0" err="1"/>
              <a:t>Hörbuch</a:t>
            </a:r>
            <a:r>
              <a:rPr lang="en-GB" dirty="0"/>
              <a:t> </a:t>
            </a:r>
            <a:r>
              <a:rPr lang="en-GB" dirty="0" err="1"/>
              <a:t>lernen</a:t>
            </a:r>
            <a:r>
              <a:rPr lang="en-GB" dirty="0"/>
              <a:t> Sie, </a:t>
            </a:r>
            <a:r>
              <a:rPr lang="en-GB" dirty="0" err="1"/>
              <a:t>dass</a:t>
            </a:r>
            <a:r>
              <a:rPr lang="en-GB" dirty="0"/>
              <a:t> es </a:t>
            </a:r>
            <a:r>
              <a:rPr lang="en-GB" dirty="0" err="1"/>
              <a:t>wichtig</a:t>
            </a:r>
            <a:r>
              <a:rPr lang="en-GB" dirty="0"/>
              <a:t> </a:t>
            </a:r>
            <a:r>
              <a:rPr lang="en-GB" dirty="0" err="1"/>
              <a:t>ist</a:t>
            </a:r>
            <a:r>
              <a:rPr lang="en-GB" dirty="0"/>
              <a:t>, </a:t>
            </a:r>
            <a:r>
              <a:rPr lang="en-GB" dirty="0" err="1"/>
              <a:t>welche</a:t>
            </a:r>
            <a:r>
              <a:rPr lang="en-GB" dirty="0"/>
              <a:t> Menschen </a:t>
            </a:r>
            <a:r>
              <a:rPr lang="en-GB" dirty="0" err="1"/>
              <a:t>uns</a:t>
            </a:r>
            <a:r>
              <a:rPr lang="en-GB" dirty="0"/>
              <a:t> </a:t>
            </a:r>
            <a:r>
              <a:rPr lang="en-GB" dirty="0" err="1"/>
              <a:t>umgeben</a:t>
            </a:r>
            <a:r>
              <a:rPr lang="en-GB" dirty="0"/>
              <a:t> und </a:t>
            </a:r>
            <a:r>
              <a:rPr lang="en-GB" dirty="0" err="1"/>
              <a:t>welchen</a:t>
            </a:r>
            <a:r>
              <a:rPr lang="en-GB" dirty="0"/>
              <a:t> </a:t>
            </a:r>
            <a:r>
              <a:rPr lang="en-GB" dirty="0" err="1"/>
              <a:t>Einfluss</a:t>
            </a:r>
            <a:r>
              <a:rPr lang="en-GB" dirty="0"/>
              <a:t> </a:t>
            </a:r>
            <a:r>
              <a:rPr lang="en-GB" dirty="0" err="1"/>
              <a:t>sie</a:t>
            </a:r>
            <a:r>
              <a:rPr lang="en-GB" dirty="0"/>
              <a:t> auf </a:t>
            </a:r>
            <a:r>
              <a:rPr lang="en-GB" dirty="0" err="1"/>
              <a:t>unser</a:t>
            </a:r>
            <a:r>
              <a:rPr lang="en-GB" dirty="0"/>
              <a:t> Leben </a:t>
            </a:r>
            <a:r>
              <a:rPr lang="en-GB" dirty="0" err="1"/>
              <a:t>haben</a:t>
            </a:r>
            <a:r>
              <a:rPr lang="en-GB" dirty="0"/>
              <a:t>.</a:t>
            </a:r>
          </a:p>
        </p:txBody>
      </p:sp>
      <p:sp>
        <p:nvSpPr>
          <p:cNvPr id="11" name="TextBox 10">
            <a:extLst>
              <a:ext uri="{FF2B5EF4-FFF2-40B4-BE49-F238E27FC236}">
                <a16:creationId xmlns:a16="http://schemas.microsoft.com/office/drawing/2014/main" id="{BAAD2D83-F7C0-480E-9E41-8C039BA29C7C}"/>
              </a:ext>
            </a:extLst>
          </p:cNvPr>
          <p:cNvSpPr txBox="1"/>
          <p:nvPr/>
        </p:nvSpPr>
        <p:spPr>
          <a:xfrm>
            <a:off x="3360683" y="2703254"/>
            <a:ext cx="5470633" cy="2862322"/>
          </a:xfrm>
          <a:prstGeom prst="rect">
            <a:avLst/>
          </a:prstGeom>
          <a:noFill/>
        </p:spPr>
        <p:txBody>
          <a:bodyPr wrap="square" rtlCol="0">
            <a:spAutoFit/>
          </a:bodyPr>
          <a:lstStyle/>
          <a:p>
            <a:pPr algn="just"/>
            <a:r>
              <a:rPr lang="en-GB" dirty="0" err="1"/>
              <a:t>Diese</a:t>
            </a:r>
            <a:r>
              <a:rPr lang="en-GB" dirty="0"/>
              <a:t> </a:t>
            </a:r>
            <a:r>
              <a:rPr lang="en-GB" dirty="0" err="1"/>
              <a:t>Verbindung</a:t>
            </a:r>
            <a:r>
              <a:rPr lang="en-GB" dirty="0"/>
              <a:t> </a:t>
            </a:r>
            <a:r>
              <a:rPr lang="en-GB" dirty="0" err="1"/>
              <a:t>kann</a:t>
            </a:r>
            <a:r>
              <a:rPr lang="en-GB" dirty="0"/>
              <a:t> </a:t>
            </a:r>
            <a:r>
              <a:rPr lang="en-GB" dirty="0" err="1"/>
              <a:t>jedoch</a:t>
            </a:r>
            <a:r>
              <a:rPr lang="en-GB" dirty="0"/>
              <a:t> </a:t>
            </a:r>
            <a:r>
              <a:rPr lang="en-GB" dirty="0" err="1"/>
              <a:t>für</a:t>
            </a:r>
            <a:r>
              <a:rPr lang="en-GB" dirty="0"/>
              <a:t> </a:t>
            </a:r>
            <a:r>
              <a:rPr lang="en-GB" dirty="0" err="1"/>
              <a:t>Senioren</a:t>
            </a:r>
            <a:r>
              <a:rPr lang="en-GB" dirty="0"/>
              <a:t> </a:t>
            </a:r>
            <a:r>
              <a:rPr lang="en-GB" dirty="0" err="1"/>
              <a:t>besonders</a:t>
            </a:r>
            <a:r>
              <a:rPr lang="en-GB" dirty="0"/>
              <a:t> </a:t>
            </a:r>
            <a:r>
              <a:rPr lang="en-GB" dirty="0" err="1"/>
              <a:t>wichtig</a:t>
            </a:r>
            <a:r>
              <a:rPr lang="en-GB" dirty="0"/>
              <a:t> sein, </a:t>
            </a:r>
            <a:r>
              <a:rPr lang="en-GB" dirty="0" err="1"/>
              <a:t>gerade</a:t>
            </a:r>
            <a:r>
              <a:rPr lang="en-GB" dirty="0"/>
              <a:t> </a:t>
            </a:r>
            <a:r>
              <a:rPr lang="en-GB" dirty="0" err="1"/>
              <a:t>weil</a:t>
            </a:r>
            <a:r>
              <a:rPr lang="en-GB" dirty="0"/>
              <a:t> </a:t>
            </a:r>
            <a:r>
              <a:rPr lang="en-GB" dirty="0" err="1"/>
              <a:t>sowohl</a:t>
            </a:r>
            <a:r>
              <a:rPr lang="en-GB" dirty="0"/>
              <a:t> </a:t>
            </a:r>
            <a:r>
              <a:rPr lang="en-GB" dirty="0" err="1"/>
              <a:t>unsere</a:t>
            </a:r>
            <a:r>
              <a:rPr lang="en-GB" dirty="0"/>
              <a:t> Gesundheit </a:t>
            </a:r>
            <a:r>
              <a:rPr lang="en-GB" dirty="0" err="1"/>
              <a:t>als</a:t>
            </a:r>
            <a:r>
              <a:rPr lang="en-GB" dirty="0"/>
              <a:t> </a:t>
            </a:r>
            <a:r>
              <a:rPr lang="en-GB" dirty="0" err="1"/>
              <a:t>auch</a:t>
            </a:r>
            <a:r>
              <a:rPr lang="en-GB" dirty="0"/>
              <a:t> </a:t>
            </a:r>
            <a:r>
              <a:rPr lang="en-GB" dirty="0" err="1"/>
              <a:t>unser</a:t>
            </a:r>
            <a:r>
              <a:rPr lang="en-GB" dirty="0"/>
              <a:t> </a:t>
            </a:r>
            <a:r>
              <a:rPr lang="en-GB" dirty="0" err="1"/>
              <a:t>Sozialkapital</a:t>
            </a:r>
            <a:r>
              <a:rPr lang="en-GB" dirty="0"/>
              <a:t> </a:t>
            </a:r>
            <a:r>
              <a:rPr lang="en-GB" dirty="0" err="1"/>
              <a:t>mit</a:t>
            </a:r>
            <a:r>
              <a:rPr lang="en-GB" dirty="0"/>
              <a:t> </a:t>
            </a:r>
            <a:r>
              <a:rPr lang="en-GB" dirty="0" err="1"/>
              <a:t>zunehmendem</a:t>
            </a:r>
            <a:r>
              <a:rPr lang="en-GB" dirty="0"/>
              <a:t> Alter </a:t>
            </a:r>
            <a:r>
              <a:rPr lang="en-GB" dirty="0" err="1"/>
              <a:t>abnehmen</a:t>
            </a:r>
            <a:r>
              <a:rPr lang="en-GB" dirty="0"/>
              <a:t>. </a:t>
            </a:r>
            <a:r>
              <a:rPr lang="en-GB" dirty="0" err="1"/>
              <a:t>Wir</a:t>
            </a:r>
            <a:r>
              <a:rPr lang="en-GB" dirty="0"/>
              <a:t> </a:t>
            </a:r>
            <a:r>
              <a:rPr lang="en-GB" dirty="0" err="1"/>
              <a:t>scheiden</a:t>
            </a:r>
            <a:r>
              <a:rPr lang="en-GB" dirty="0"/>
              <a:t> </a:t>
            </a:r>
            <a:r>
              <a:rPr lang="en-GB" dirty="0" err="1"/>
              <a:t>aus</a:t>
            </a:r>
            <a:r>
              <a:rPr lang="en-GB" dirty="0"/>
              <a:t> </a:t>
            </a:r>
            <a:r>
              <a:rPr lang="en-GB" dirty="0" err="1"/>
              <a:t>dem</a:t>
            </a:r>
            <a:r>
              <a:rPr lang="en-GB" dirty="0"/>
              <a:t> </a:t>
            </a:r>
            <a:r>
              <a:rPr lang="en-GB" dirty="0" err="1"/>
              <a:t>Berufsleben</a:t>
            </a:r>
            <a:r>
              <a:rPr lang="en-GB" dirty="0"/>
              <a:t> </a:t>
            </a:r>
            <a:r>
              <a:rPr lang="en-GB" dirty="0" err="1"/>
              <a:t>aus</a:t>
            </a:r>
            <a:r>
              <a:rPr lang="en-GB" dirty="0"/>
              <a:t>, </a:t>
            </a:r>
            <a:r>
              <a:rPr lang="en-GB" dirty="0" err="1"/>
              <a:t>verlieren</a:t>
            </a:r>
            <a:r>
              <a:rPr lang="en-GB" dirty="0"/>
              <a:t> Freunde und </a:t>
            </a:r>
            <a:r>
              <a:rPr lang="en-GB" dirty="0" err="1"/>
              <a:t>Ehepartner</a:t>
            </a:r>
            <a:r>
              <a:rPr lang="en-GB" dirty="0"/>
              <a:t> </a:t>
            </a:r>
            <a:r>
              <a:rPr lang="en-GB" dirty="0" err="1"/>
              <a:t>durch</a:t>
            </a:r>
            <a:r>
              <a:rPr lang="en-GB" dirty="0"/>
              <a:t> Tod und </a:t>
            </a:r>
            <a:r>
              <a:rPr lang="en-GB" dirty="0" err="1"/>
              <a:t>Krankheit</a:t>
            </a:r>
            <a:r>
              <a:rPr lang="en-GB" dirty="0"/>
              <a:t> und </a:t>
            </a:r>
            <a:r>
              <a:rPr lang="en-GB" dirty="0" err="1"/>
              <a:t>erleben</a:t>
            </a:r>
            <a:r>
              <a:rPr lang="en-GB" dirty="0"/>
              <a:t>, </a:t>
            </a:r>
            <a:r>
              <a:rPr lang="en-GB" dirty="0" err="1"/>
              <a:t>wie</a:t>
            </a:r>
            <a:r>
              <a:rPr lang="en-GB" dirty="0"/>
              <a:t> </a:t>
            </a:r>
            <a:r>
              <a:rPr lang="en-GB" dirty="0" err="1"/>
              <a:t>Familienmitglieder</a:t>
            </a:r>
            <a:r>
              <a:rPr lang="en-GB" dirty="0"/>
              <a:t> </a:t>
            </a:r>
            <a:r>
              <a:rPr lang="en-GB" dirty="0" err="1"/>
              <a:t>aus</a:t>
            </a:r>
            <a:r>
              <a:rPr lang="en-GB" dirty="0"/>
              <a:t> der </a:t>
            </a:r>
            <a:r>
              <a:rPr lang="en-GB" dirty="0" err="1"/>
              <a:t>Gegend</a:t>
            </a:r>
            <a:r>
              <a:rPr lang="en-GB" dirty="0"/>
              <a:t> </a:t>
            </a:r>
            <a:r>
              <a:rPr lang="en-GB" dirty="0" err="1"/>
              <a:t>wegziehen</a:t>
            </a:r>
            <a:r>
              <a:rPr lang="en-GB" dirty="0"/>
              <a:t> - all das </a:t>
            </a:r>
            <a:r>
              <a:rPr lang="en-GB" dirty="0" err="1"/>
              <a:t>kann</a:t>
            </a:r>
            <a:r>
              <a:rPr lang="en-GB" dirty="0"/>
              <a:t> die </a:t>
            </a:r>
            <a:r>
              <a:rPr lang="en-GB" dirty="0" err="1"/>
              <a:t>täglichen</a:t>
            </a:r>
            <a:r>
              <a:rPr lang="en-GB" dirty="0"/>
              <a:t> </a:t>
            </a:r>
            <a:r>
              <a:rPr lang="en-GB" dirty="0" err="1"/>
              <a:t>sozialen</a:t>
            </a:r>
            <a:r>
              <a:rPr lang="en-GB" dirty="0"/>
              <a:t> </a:t>
            </a:r>
            <a:r>
              <a:rPr lang="en-GB" dirty="0" err="1"/>
              <a:t>Kontakte</a:t>
            </a:r>
            <a:r>
              <a:rPr lang="en-GB" dirty="0"/>
              <a:t> und </a:t>
            </a:r>
            <a:r>
              <a:rPr lang="en-GB" dirty="0" err="1"/>
              <a:t>Anregungen</a:t>
            </a:r>
            <a:r>
              <a:rPr lang="en-GB" dirty="0"/>
              <a:t> stark </a:t>
            </a:r>
            <a:r>
              <a:rPr lang="en-GB" dirty="0" err="1"/>
              <a:t>reduzieren</a:t>
            </a:r>
            <a:r>
              <a:rPr lang="en-GB" dirty="0"/>
              <a:t>, was </a:t>
            </a:r>
            <a:r>
              <a:rPr lang="en-GB" dirty="0" err="1"/>
              <a:t>sich</a:t>
            </a:r>
            <a:r>
              <a:rPr lang="en-GB" dirty="0"/>
              <a:t> </a:t>
            </a:r>
            <a:r>
              <a:rPr lang="en-GB" dirty="0" err="1"/>
              <a:t>wiederum</a:t>
            </a:r>
            <a:r>
              <a:rPr lang="en-GB" dirty="0"/>
              <a:t> </a:t>
            </a:r>
            <a:r>
              <a:rPr lang="en-GB" dirty="0" err="1"/>
              <a:t>direkt</a:t>
            </a:r>
            <a:r>
              <a:rPr lang="en-GB" dirty="0"/>
              <a:t> auf die </a:t>
            </a:r>
            <a:r>
              <a:rPr lang="en-GB" dirty="0" err="1"/>
              <a:t>geistige</a:t>
            </a:r>
            <a:r>
              <a:rPr lang="en-GB" dirty="0"/>
              <a:t> und </a:t>
            </a:r>
            <a:r>
              <a:rPr lang="en-GB" dirty="0" err="1"/>
              <a:t>körperliche</a:t>
            </a:r>
            <a:r>
              <a:rPr lang="en-GB" dirty="0"/>
              <a:t> Gesundheit </a:t>
            </a:r>
            <a:r>
              <a:rPr lang="en-GB" dirty="0" err="1"/>
              <a:t>auswirkt</a:t>
            </a:r>
            <a:endParaRPr lang="en-GB" dirty="0"/>
          </a:p>
        </p:txBody>
      </p:sp>
      <p:pic>
        <p:nvPicPr>
          <p:cNvPr id="1032" name="Picture 8" descr="Sticker Love Sticker by Ai and Aiko">
            <a:extLst>
              <a:ext uri="{FF2B5EF4-FFF2-40B4-BE49-F238E27FC236}">
                <a16:creationId xmlns:a16="http://schemas.microsoft.com/office/drawing/2014/main" id="{B6BEDF2E-2446-4CFA-8BFF-2AB7951E3297}"/>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9452113" y="615059"/>
            <a:ext cx="1687958" cy="208819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9A7B2065-6E09-44A6-BEAC-1AD15C99BF7E}"/>
              </a:ext>
            </a:extLst>
          </p:cNvPr>
          <p:cNvPicPr>
            <a:picLocks noChangeAspect="1"/>
          </p:cNvPicPr>
          <p:nvPr/>
        </p:nvPicPr>
        <p:blipFill rotWithShape="1">
          <a:blip r:embed="rId8"/>
          <a:srcRect l="9956" t="33957" r="1186" b="30530"/>
          <a:stretch/>
        </p:blipFill>
        <p:spPr>
          <a:xfrm>
            <a:off x="207056" y="2505377"/>
            <a:ext cx="2778369" cy="1570220"/>
          </a:xfrm>
          <a:prstGeom prst="rect">
            <a:avLst/>
          </a:prstGeom>
        </p:spPr>
      </p:pic>
      <p:pic>
        <p:nvPicPr>
          <p:cNvPr id="4" name="people3">
            <a:hlinkClick r:id="" action="ppaction://media"/>
            <a:extLst>
              <a:ext uri="{FF2B5EF4-FFF2-40B4-BE49-F238E27FC236}">
                <a16:creationId xmlns:a16="http://schemas.microsoft.com/office/drawing/2014/main" id="{6FAEDF72-C5A5-48E9-B030-5269E096E1B1}"/>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873320" y="4942987"/>
            <a:ext cx="487363" cy="487363"/>
          </a:xfrm>
          <a:prstGeom prst="ellipse">
            <a:avLst/>
          </a:prstGeom>
          <a:ln>
            <a:noFill/>
          </a:ln>
          <a:effectLst>
            <a:softEdge rad="112500"/>
          </a:effectLst>
        </p:spPr>
      </p:pic>
    </p:spTree>
    <p:extLst>
      <p:ext uri="{BB962C8B-B14F-4D97-AF65-F5344CB8AC3E}">
        <p14:creationId xmlns:p14="http://schemas.microsoft.com/office/powerpoint/2010/main" val="4060989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8" name="TextBox 7">
            <a:extLst>
              <a:ext uri="{FF2B5EF4-FFF2-40B4-BE49-F238E27FC236}">
                <a16:creationId xmlns:a16="http://schemas.microsoft.com/office/drawing/2014/main" id="{1C53B62D-5F32-4F50-BC6A-B66B5D44C9AB}"/>
              </a:ext>
            </a:extLst>
          </p:cNvPr>
          <p:cNvSpPr txBox="1"/>
          <p:nvPr/>
        </p:nvSpPr>
        <p:spPr>
          <a:xfrm>
            <a:off x="9219896" y="2551837"/>
            <a:ext cx="2919046" cy="1754326"/>
          </a:xfrm>
          <a:prstGeom prst="rect">
            <a:avLst/>
          </a:prstGeom>
          <a:noFill/>
        </p:spPr>
        <p:txBody>
          <a:bodyPr wrap="square" rtlCol="0">
            <a:spAutoFit/>
          </a:bodyPr>
          <a:lstStyle/>
          <a:p>
            <a:r>
              <a:rPr lang="en-GB" dirty="0"/>
              <a:t>In </a:t>
            </a:r>
            <a:r>
              <a:rPr lang="en-GB" dirty="0" err="1"/>
              <a:t>diesem</a:t>
            </a:r>
            <a:r>
              <a:rPr lang="en-GB" dirty="0"/>
              <a:t> </a:t>
            </a:r>
            <a:r>
              <a:rPr lang="en-GB" dirty="0" err="1"/>
              <a:t>Hörbuch</a:t>
            </a:r>
            <a:r>
              <a:rPr lang="en-GB" dirty="0"/>
              <a:t> </a:t>
            </a:r>
            <a:r>
              <a:rPr lang="en-GB" dirty="0" err="1"/>
              <a:t>lernen</a:t>
            </a:r>
            <a:r>
              <a:rPr lang="en-GB" dirty="0"/>
              <a:t> Sie, </a:t>
            </a:r>
            <a:r>
              <a:rPr lang="en-GB" dirty="0" err="1"/>
              <a:t>dass</a:t>
            </a:r>
            <a:r>
              <a:rPr lang="en-GB" dirty="0"/>
              <a:t> es </a:t>
            </a:r>
            <a:r>
              <a:rPr lang="en-GB" dirty="0" err="1"/>
              <a:t>wichtig</a:t>
            </a:r>
            <a:r>
              <a:rPr lang="en-GB" dirty="0"/>
              <a:t> </a:t>
            </a:r>
            <a:r>
              <a:rPr lang="en-GB" dirty="0" err="1"/>
              <a:t>ist</a:t>
            </a:r>
            <a:r>
              <a:rPr lang="en-GB" dirty="0"/>
              <a:t>, </a:t>
            </a:r>
            <a:r>
              <a:rPr lang="en-GB" dirty="0" err="1"/>
              <a:t>welche</a:t>
            </a:r>
            <a:r>
              <a:rPr lang="en-GB" dirty="0"/>
              <a:t> Menschen </a:t>
            </a:r>
            <a:r>
              <a:rPr lang="en-GB" dirty="0" err="1"/>
              <a:t>uns</a:t>
            </a:r>
            <a:r>
              <a:rPr lang="en-GB" dirty="0"/>
              <a:t> </a:t>
            </a:r>
            <a:r>
              <a:rPr lang="en-GB" dirty="0" err="1"/>
              <a:t>umgeben</a:t>
            </a:r>
            <a:r>
              <a:rPr lang="en-GB" dirty="0"/>
              <a:t> und </a:t>
            </a:r>
            <a:r>
              <a:rPr lang="en-GB" dirty="0" err="1"/>
              <a:t>welchen</a:t>
            </a:r>
            <a:r>
              <a:rPr lang="en-GB" dirty="0"/>
              <a:t> </a:t>
            </a:r>
            <a:r>
              <a:rPr lang="en-GB" dirty="0" err="1"/>
              <a:t>Einfluss</a:t>
            </a:r>
            <a:r>
              <a:rPr lang="en-GB" dirty="0"/>
              <a:t> </a:t>
            </a:r>
            <a:r>
              <a:rPr lang="en-GB" dirty="0" err="1"/>
              <a:t>sie</a:t>
            </a:r>
            <a:r>
              <a:rPr lang="en-GB" dirty="0"/>
              <a:t> auf </a:t>
            </a:r>
            <a:r>
              <a:rPr lang="en-GB" dirty="0" err="1"/>
              <a:t>unser</a:t>
            </a:r>
            <a:r>
              <a:rPr lang="en-GB" dirty="0"/>
              <a:t> Leben </a:t>
            </a:r>
            <a:r>
              <a:rPr lang="en-GB" dirty="0" err="1"/>
              <a:t>haben</a:t>
            </a:r>
            <a:r>
              <a:rPr lang="en-GB" dirty="0"/>
              <a:t>.</a:t>
            </a:r>
          </a:p>
        </p:txBody>
      </p:sp>
      <p:sp>
        <p:nvSpPr>
          <p:cNvPr id="11" name="TextBox 10">
            <a:extLst>
              <a:ext uri="{FF2B5EF4-FFF2-40B4-BE49-F238E27FC236}">
                <a16:creationId xmlns:a16="http://schemas.microsoft.com/office/drawing/2014/main" id="{BAAD2D83-F7C0-480E-9E41-8C039BA29C7C}"/>
              </a:ext>
            </a:extLst>
          </p:cNvPr>
          <p:cNvSpPr txBox="1"/>
          <p:nvPr/>
        </p:nvSpPr>
        <p:spPr>
          <a:xfrm>
            <a:off x="3270694" y="2551837"/>
            <a:ext cx="5470633" cy="3139321"/>
          </a:xfrm>
          <a:prstGeom prst="rect">
            <a:avLst/>
          </a:prstGeom>
          <a:noFill/>
        </p:spPr>
        <p:txBody>
          <a:bodyPr wrap="square" rtlCol="0">
            <a:spAutoFit/>
          </a:bodyPr>
          <a:lstStyle/>
          <a:p>
            <a:pPr algn="just"/>
            <a:r>
              <a:rPr lang="en-GB" dirty="0" err="1"/>
              <a:t>Glücklicherweise</a:t>
            </a:r>
            <a:r>
              <a:rPr lang="en-GB" dirty="0"/>
              <a:t> </a:t>
            </a:r>
            <a:r>
              <a:rPr lang="en-GB" dirty="0" err="1"/>
              <a:t>gibt</a:t>
            </a:r>
            <a:r>
              <a:rPr lang="en-GB" dirty="0"/>
              <a:t> es </a:t>
            </a:r>
            <a:r>
              <a:rPr lang="en-GB" dirty="0" err="1"/>
              <a:t>Lösungen</a:t>
            </a:r>
            <a:r>
              <a:rPr lang="en-GB" dirty="0"/>
              <a:t>: </a:t>
            </a:r>
            <a:r>
              <a:rPr lang="en-GB" dirty="0" err="1"/>
              <a:t>Immer</a:t>
            </a:r>
            <a:r>
              <a:rPr lang="en-GB" dirty="0"/>
              <a:t> </a:t>
            </a:r>
            <a:r>
              <a:rPr lang="en-GB" dirty="0" err="1"/>
              <a:t>mehr</a:t>
            </a:r>
            <a:r>
              <a:rPr lang="en-GB" dirty="0"/>
              <a:t> </a:t>
            </a:r>
            <a:r>
              <a:rPr lang="en-GB" dirty="0" err="1"/>
              <a:t>Studien</a:t>
            </a:r>
            <a:r>
              <a:rPr lang="en-GB" dirty="0"/>
              <a:t> </a:t>
            </a:r>
            <a:r>
              <a:rPr lang="en-GB" dirty="0" err="1"/>
              <a:t>zeigen</a:t>
            </a:r>
            <a:r>
              <a:rPr lang="en-GB" dirty="0"/>
              <a:t>, </a:t>
            </a:r>
            <a:r>
              <a:rPr lang="en-GB" dirty="0" err="1"/>
              <a:t>wie</a:t>
            </a:r>
            <a:r>
              <a:rPr lang="en-GB" dirty="0"/>
              <a:t> </a:t>
            </a:r>
            <a:r>
              <a:rPr lang="en-GB" dirty="0" err="1"/>
              <a:t>Seniorengemeinschaften</a:t>
            </a:r>
            <a:r>
              <a:rPr lang="en-GB" dirty="0"/>
              <a:t> so </a:t>
            </a:r>
            <a:r>
              <a:rPr lang="en-GB" dirty="0" err="1"/>
              <a:t>gestaltet</a:t>
            </a:r>
            <a:r>
              <a:rPr lang="en-GB" dirty="0"/>
              <a:t> </a:t>
            </a:r>
            <a:r>
              <a:rPr lang="en-GB" dirty="0" err="1"/>
              <a:t>werden</a:t>
            </a:r>
            <a:r>
              <a:rPr lang="en-GB" dirty="0"/>
              <a:t> </a:t>
            </a:r>
            <a:r>
              <a:rPr lang="en-GB" dirty="0" err="1"/>
              <a:t>können</a:t>
            </a:r>
            <a:r>
              <a:rPr lang="en-GB" dirty="0"/>
              <a:t>, </a:t>
            </a:r>
            <a:r>
              <a:rPr lang="en-GB" dirty="0" err="1"/>
              <a:t>dass</a:t>
            </a:r>
            <a:r>
              <a:rPr lang="en-GB" dirty="0"/>
              <a:t> </a:t>
            </a:r>
            <a:r>
              <a:rPr lang="en-GB" dirty="0" err="1"/>
              <a:t>sie</a:t>
            </a:r>
            <a:r>
              <a:rPr lang="en-GB" dirty="0"/>
              <a:t> den </a:t>
            </a:r>
            <a:r>
              <a:rPr lang="en-GB" dirty="0" err="1"/>
              <a:t>Austausch</a:t>
            </a:r>
            <a:r>
              <a:rPr lang="en-GB" dirty="0"/>
              <a:t>, die </a:t>
            </a:r>
            <a:r>
              <a:rPr lang="en-GB" dirty="0" err="1"/>
              <a:t>Freundschaft</a:t>
            </a:r>
            <a:r>
              <a:rPr lang="en-GB" dirty="0"/>
              <a:t>, die Gesundheit und das </a:t>
            </a:r>
            <a:r>
              <a:rPr lang="en-GB" dirty="0" err="1"/>
              <a:t>Glück</a:t>
            </a:r>
            <a:r>
              <a:rPr lang="en-GB" dirty="0"/>
              <a:t> </a:t>
            </a:r>
            <a:r>
              <a:rPr lang="en-GB" dirty="0" err="1"/>
              <a:t>im</a:t>
            </a:r>
            <a:r>
              <a:rPr lang="en-GB" dirty="0"/>
              <a:t> Alter </a:t>
            </a:r>
            <a:r>
              <a:rPr lang="en-GB" dirty="0" err="1"/>
              <a:t>fördern</a:t>
            </a:r>
            <a:r>
              <a:rPr lang="en-GB" dirty="0"/>
              <a:t>.</a:t>
            </a:r>
          </a:p>
          <a:p>
            <a:pPr algn="just"/>
            <a:r>
              <a:rPr lang="en-GB" dirty="0" err="1"/>
              <a:t>Gute</a:t>
            </a:r>
            <a:r>
              <a:rPr lang="en-GB" dirty="0"/>
              <a:t> </a:t>
            </a:r>
            <a:r>
              <a:rPr lang="en-GB" dirty="0" err="1"/>
              <a:t>Beziehungen</a:t>
            </a:r>
            <a:r>
              <a:rPr lang="en-GB" dirty="0"/>
              <a:t> in der </a:t>
            </a:r>
            <a:r>
              <a:rPr lang="en-GB" dirty="0" err="1"/>
              <a:t>Familie</a:t>
            </a:r>
            <a:r>
              <a:rPr lang="en-GB" dirty="0"/>
              <a:t> </a:t>
            </a:r>
            <a:r>
              <a:rPr lang="en-GB" dirty="0" err="1"/>
              <a:t>sind</a:t>
            </a:r>
            <a:r>
              <a:rPr lang="en-GB" dirty="0"/>
              <a:t> </a:t>
            </a:r>
            <a:r>
              <a:rPr lang="en-GB" dirty="0" err="1"/>
              <a:t>eindeutig</a:t>
            </a:r>
            <a:r>
              <a:rPr lang="en-GB" dirty="0"/>
              <a:t> </a:t>
            </a:r>
            <a:r>
              <a:rPr lang="en-GB" dirty="0" err="1"/>
              <a:t>eine</a:t>
            </a:r>
            <a:r>
              <a:rPr lang="en-GB" dirty="0"/>
              <a:t> </a:t>
            </a:r>
            <a:r>
              <a:rPr lang="en-GB" dirty="0" err="1"/>
              <a:t>Erfolgsstrategie</a:t>
            </a:r>
            <a:r>
              <a:rPr lang="en-GB" dirty="0"/>
              <a:t> </a:t>
            </a:r>
            <a:r>
              <a:rPr lang="en-GB" dirty="0" err="1"/>
              <a:t>im</a:t>
            </a:r>
            <a:r>
              <a:rPr lang="en-GB" dirty="0"/>
              <a:t> Leben, die </a:t>
            </a:r>
            <a:r>
              <a:rPr lang="en-GB" dirty="0" err="1"/>
              <a:t>mit</a:t>
            </a:r>
            <a:r>
              <a:rPr lang="en-GB" dirty="0"/>
              <a:t> </a:t>
            </a:r>
            <a:r>
              <a:rPr lang="en-GB" dirty="0" err="1"/>
              <a:t>einem</a:t>
            </a:r>
            <a:r>
              <a:rPr lang="en-GB" dirty="0"/>
              <a:t> </a:t>
            </a:r>
            <a:r>
              <a:rPr lang="en-GB" dirty="0" err="1"/>
              <a:t>größeren</a:t>
            </a:r>
            <a:r>
              <a:rPr lang="en-GB" dirty="0"/>
              <a:t> </a:t>
            </a:r>
            <a:r>
              <a:rPr lang="en-GB" dirty="0" err="1"/>
              <a:t>psychischen</a:t>
            </a:r>
            <a:r>
              <a:rPr lang="en-GB" dirty="0"/>
              <a:t> und </a:t>
            </a:r>
            <a:r>
              <a:rPr lang="en-GB" dirty="0" err="1"/>
              <a:t>physischen</a:t>
            </a:r>
            <a:r>
              <a:rPr lang="en-GB" dirty="0"/>
              <a:t> </a:t>
            </a:r>
            <a:r>
              <a:rPr lang="en-GB" dirty="0" err="1"/>
              <a:t>Wohlbefinden</a:t>
            </a:r>
            <a:r>
              <a:rPr lang="en-GB" dirty="0"/>
              <a:t> </a:t>
            </a:r>
            <a:r>
              <a:rPr lang="en-GB" dirty="0" err="1"/>
              <a:t>einhergeht</a:t>
            </a:r>
            <a:r>
              <a:rPr lang="en-GB" dirty="0"/>
              <a:t>. Daher </a:t>
            </a:r>
            <a:r>
              <a:rPr lang="en-GB" dirty="0" err="1"/>
              <a:t>überrascht</a:t>
            </a:r>
            <a:r>
              <a:rPr lang="en-GB" dirty="0"/>
              <a:t> es </a:t>
            </a:r>
            <a:r>
              <a:rPr lang="en-GB" dirty="0" err="1"/>
              <a:t>nicht</a:t>
            </a:r>
            <a:r>
              <a:rPr lang="en-GB" dirty="0"/>
              <a:t>, </a:t>
            </a:r>
            <a:r>
              <a:rPr lang="en-GB" dirty="0" err="1"/>
              <a:t>dass</a:t>
            </a:r>
            <a:r>
              <a:rPr lang="en-GB" dirty="0"/>
              <a:t> </a:t>
            </a:r>
            <a:r>
              <a:rPr lang="en-GB" dirty="0" err="1"/>
              <a:t>familiäre</a:t>
            </a:r>
            <a:r>
              <a:rPr lang="en-GB" dirty="0"/>
              <a:t> </a:t>
            </a:r>
            <a:r>
              <a:rPr lang="en-GB" dirty="0" err="1"/>
              <a:t>Beziehungen</a:t>
            </a:r>
            <a:r>
              <a:rPr lang="en-GB" dirty="0"/>
              <a:t> </a:t>
            </a:r>
            <a:r>
              <a:rPr lang="en-GB" dirty="0" err="1"/>
              <a:t>auch</a:t>
            </a:r>
            <a:r>
              <a:rPr lang="en-GB" dirty="0"/>
              <a:t> </a:t>
            </a:r>
            <a:r>
              <a:rPr lang="en-GB" dirty="0" err="1"/>
              <a:t>für</a:t>
            </a:r>
            <a:r>
              <a:rPr lang="en-GB" dirty="0"/>
              <a:t> die </a:t>
            </a:r>
            <a:r>
              <a:rPr lang="en-GB" dirty="0" err="1"/>
              <a:t>Widerstandsfähigkeit</a:t>
            </a:r>
            <a:r>
              <a:rPr lang="en-GB" dirty="0"/>
              <a:t> </a:t>
            </a:r>
            <a:r>
              <a:rPr lang="en-GB" dirty="0" err="1"/>
              <a:t>wichtig</a:t>
            </a:r>
            <a:r>
              <a:rPr lang="en-GB" dirty="0"/>
              <a:t> </a:t>
            </a:r>
            <a:r>
              <a:rPr lang="en-GB" dirty="0" err="1"/>
              <a:t>sind</a:t>
            </a:r>
            <a:r>
              <a:rPr lang="en-GB" dirty="0"/>
              <a:t>, </a:t>
            </a:r>
            <a:r>
              <a:rPr lang="en-GB" dirty="0" err="1"/>
              <a:t>zum</a:t>
            </a:r>
            <a:r>
              <a:rPr lang="en-GB" dirty="0"/>
              <a:t> Teil </a:t>
            </a:r>
            <a:r>
              <a:rPr lang="en-GB" dirty="0" err="1"/>
              <a:t>weil</a:t>
            </a:r>
            <a:r>
              <a:rPr lang="en-GB" dirty="0"/>
              <a:t> </a:t>
            </a:r>
            <a:r>
              <a:rPr lang="en-GB" dirty="0" err="1"/>
              <a:t>sie</a:t>
            </a:r>
            <a:r>
              <a:rPr lang="en-GB" dirty="0"/>
              <a:t> </a:t>
            </a:r>
            <a:r>
              <a:rPr lang="en-GB" dirty="0" err="1"/>
              <a:t>uns</a:t>
            </a:r>
            <a:r>
              <a:rPr lang="en-GB" dirty="0"/>
              <a:t> </a:t>
            </a:r>
            <a:r>
              <a:rPr lang="en-GB" dirty="0" err="1"/>
              <a:t>helfen</a:t>
            </a:r>
            <a:r>
              <a:rPr lang="en-GB" dirty="0"/>
              <a:t>, </a:t>
            </a:r>
            <a:r>
              <a:rPr lang="en-GB" dirty="0" err="1"/>
              <a:t>weniger</a:t>
            </a:r>
            <a:r>
              <a:rPr lang="en-GB" dirty="0"/>
              <a:t> Stress </a:t>
            </a:r>
            <a:r>
              <a:rPr lang="en-GB" dirty="0" err="1"/>
              <a:t>zu</a:t>
            </a:r>
            <a:r>
              <a:rPr lang="en-GB" dirty="0"/>
              <a:t> </a:t>
            </a:r>
            <a:r>
              <a:rPr lang="en-GB" dirty="0" err="1"/>
              <a:t>empfinden</a:t>
            </a:r>
            <a:r>
              <a:rPr lang="en-GB" dirty="0"/>
              <a:t>, </a:t>
            </a:r>
            <a:r>
              <a:rPr lang="en-GB" dirty="0" err="1"/>
              <a:t>wenn</a:t>
            </a:r>
            <a:r>
              <a:rPr lang="en-GB" dirty="0"/>
              <a:t> </a:t>
            </a:r>
            <a:r>
              <a:rPr lang="en-GB" dirty="0" err="1"/>
              <a:t>wir</a:t>
            </a:r>
            <a:r>
              <a:rPr lang="en-GB" dirty="0"/>
              <a:t> </a:t>
            </a:r>
            <a:r>
              <a:rPr lang="en-GB" dirty="0" err="1"/>
              <a:t>leiden</a:t>
            </a:r>
            <a:r>
              <a:rPr lang="en-GB" dirty="0"/>
              <a:t>. </a:t>
            </a:r>
          </a:p>
        </p:txBody>
      </p:sp>
      <p:pic>
        <p:nvPicPr>
          <p:cNvPr id="1032" name="Picture 8" descr="Sticker Love Sticker by Ai and Aiko">
            <a:extLst>
              <a:ext uri="{FF2B5EF4-FFF2-40B4-BE49-F238E27FC236}">
                <a16:creationId xmlns:a16="http://schemas.microsoft.com/office/drawing/2014/main" id="{B6BEDF2E-2446-4CFA-8BFF-2AB7951E3297}"/>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9452113" y="615059"/>
            <a:ext cx="1687958" cy="208819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9A7B2065-6E09-44A6-BEAC-1AD15C99BF7E}"/>
              </a:ext>
            </a:extLst>
          </p:cNvPr>
          <p:cNvPicPr>
            <a:picLocks noChangeAspect="1"/>
          </p:cNvPicPr>
          <p:nvPr/>
        </p:nvPicPr>
        <p:blipFill rotWithShape="1">
          <a:blip r:embed="rId8"/>
          <a:srcRect l="9956" t="33957" r="1186" b="30530"/>
          <a:stretch/>
        </p:blipFill>
        <p:spPr>
          <a:xfrm>
            <a:off x="207056" y="2505377"/>
            <a:ext cx="2778369" cy="1570220"/>
          </a:xfrm>
          <a:prstGeom prst="rect">
            <a:avLst/>
          </a:prstGeom>
        </p:spPr>
      </p:pic>
      <p:pic>
        <p:nvPicPr>
          <p:cNvPr id="4" name="people4">
            <a:hlinkClick r:id="" action="ppaction://media"/>
            <a:extLst>
              <a:ext uri="{FF2B5EF4-FFF2-40B4-BE49-F238E27FC236}">
                <a16:creationId xmlns:a16="http://schemas.microsoft.com/office/drawing/2014/main" id="{B1AFA6CD-7E3C-44BE-A832-1C6B1EAA336F}"/>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741743" y="4991420"/>
            <a:ext cx="487363" cy="487363"/>
          </a:xfrm>
          <a:prstGeom prst="ellipse">
            <a:avLst/>
          </a:prstGeom>
          <a:ln>
            <a:noFill/>
          </a:ln>
          <a:effectLst>
            <a:softEdge rad="112500"/>
          </a:effectLst>
        </p:spPr>
      </p:pic>
    </p:spTree>
    <p:extLst>
      <p:ext uri="{BB962C8B-B14F-4D97-AF65-F5344CB8AC3E}">
        <p14:creationId xmlns:p14="http://schemas.microsoft.com/office/powerpoint/2010/main" val="3224770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8" name="TextBox 7">
            <a:extLst>
              <a:ext uri="{FF2B5EF4-FFF2-40B4-BE49-F238E27FC236}">
                <a16:creationId xmlns:a16="http://schemas.microsoft.com/office/drawing/2014/main" id="{1C53B62D-5F32-4F50-BC6A-B66B5D44C9AB}"/>
              </a:ext>
            </a:extLst>
          </p:cNvPr>
          <p:cNvSpPr txBox="1"/>
          <p:nvPr/>
        </p:nvSpPr>
        <p:spPr>
          <a:xfrm>
            <a:off x="9219896" y="2551837"/>
            <a:ext cx="2919046" cy="1754326"/>
          </a:xfrm>
          <a:prstGeom prst="rect">
            <a:avLst/>
          </a:prstGeom>
          <a:noFill/>
        </p:spPr>
        <p:txBody>
          <a:bodyPr wrap="square" rtlCol="0">
            <a:spAutoFit/>
          </a:bodyPr>
          <a:lstStyle/>
          <a:p>
            <a:r>
              <a:rPr lang="en-GB" dirty="0"/>
              <a:t>In </a:t>
            </a:r>
            <a:r>
              <a:rPr lang="en-GB" dirty="0" err="1"/>
              <a:t>diesem</a:t>
            </a:r>
            <a:r>
              <a:rPr lang="en-GB" dirty="0"/>
              <a:t> </a:t>
            </a:r>
            <a:r>
              <a:rPr lang="en-GB" dirty="0" err="1"/>
              <a:t>Hörbuch</a:t>
            </a:r>
            <a:r>
              <a:rPr lang="en-GB" dirty="0"/>
              <a:t> </a:t>
            </a:r>
            <a:r>
              <a:rPr lang="en-GB" dirty="0" err="1"/>
              <a:t>lernen</a:t>
            </a:r>
            <a:r>
              <a:rPr lang="en-GB" dirty="0"/>
              <a:t> Sie, </a:t>
            </a:r>
            <a:r>
              <a:rPr lang="en-GB" dirty="0" err="1"/>
              <a:t>dass</a:t>
            </a:r>
            <a:r>
              <a:rPr lang="en-GB" dirty="0"/>
              <a:t> es </a:t>
            </a:r>
            <a:r>
              <a:rPr lang="en-GB" dirty="0" err="1"/>
              <a:t>wichtig</a:t>
            </a:r>
            <a:r>
              <a:rPr lang="en-GB" dirty="0"/>
              <a:t> </a:t>
            </a:r>
            <a:r>
              <a:rPr lang="en-GB" dirty="0" err="1"/>
              <a:t>ist</a:t>
            </a:r>
            <a:r>
              <a:rPr lang="en-GB" dirty="0"/>
              <a:t>, </a:t>
            </a:r>
            <a:r>
              <a:rPr lang="en-GB" dirty="0" err="1"/>
              <a:t>welche</a:t>
            </a:r>
            <a:r>
              <a:rPr lang="en-GB" dirty="0"/>
              <a:t> Menschen </a:t>
            </a:r>
            <a:r>
              <a:rPr lang="en-GB" dirty="0" err="1"/>
              <a:t>uns</a:t>
            </a:r>
            <a:r>
              <a:rPr lang="en-GB" dirty="0"/>
              <a:t> </a:t>
            </a:r>
            <a:r>
              <a:rPr lang="en-GB" dirty="0" err="1"/>
              <a:t>umgeben</a:t>
            </a:r>
            <a:r>
              <a:rPr lang="en-GB" dirty="0"/>
              <a:t> und </a:t>
            </a:r>
            <a:r>
              <a:rPr lang="en-GB" dirty="0" err="1"/>
              <a:t>welchen</a:t>
            </a:r>
            <a:r>
              <a:rPr lang="en-GB" dirty="0"/>
              <a:t> </a:t>
            </a:r>
            <a:r>
              <a:rPr lang="en-GB" dirty="0" err="1"/>
              <a:t>Einfluss</a:t>
            </a:r>
            <a:r>
              <a:rPr lang="en-GB" dirty="0"/>
              <a:t> </a:t>
            </a:r>
            <a:r>
              <a:rPr lang="en-GB" dirty="0" err="1"/>
              <a:t>sie</a:t>
            </a:r>
            <a:r>
              <a:rPr lang="en-GB" dirty="0"/>
              <a:t> auf </a:t>
            </a:r>
            <a:r>
              <a:rPr lang="en-GB" dirty="0" err="1"/>
              <a:t>unser</a:t>
            </a:r>
            <a:r>
              <a:rPr lang="en-GB" dirty="0"/>
              <a:t> Leben </a:t>
            </a:r>
            <a:r>
              <a:rPr lang="en-GB" dirty="0" err="1"/>
              <a:t>haben</a:t>
            </a:r>
            <a:r>
              <a:rPr lang="en-GB" dirty="0"/>
              <a:t>.</a:t>
            </a:r>
          </a:p>
        </p:txBody>
      </p:sp>
      <p:sp>
        <p:nvSpPr>
          <p:cNvPr id="11" name="TextBox 10">
            <a:extLst>
              <a:ext uri="{FF2B5EF4-FFF2-40B4-BE49-F238E27FC236}">
                <a16:creationId xmlns:a16="http://schemas.microsoft.com/office/drawing/2014/main" id="{BAAD2D83-F7C0-480E-9E41-8C039BA29C7C}"/>
              </a:ext>
            </a:extLst>
          </p:cNvPr>
          <p:cNvSpPr txBox="1"/>
          <p:nvPr/>
        </p:nvSpPr>
        <p:spPr>
          <a:xfrm>
            <a:off x="3360683" y="2559466"/>
            <a:ext cx="5470633" cy="3139321"/>
          </a:xfrm>
          <a:prstGeom prst="rect">
            <a:avLst/>
          </a:prstGeom>
          <a:noFill/>
        </p:spPr>
        <p:txBody>
          <a:bodyPr wrap="square" rtlCol="0">
            <a:spAutoFit/>
          </a:bodyPr>
          <a:lstStyle/>
          <a:p>
            <a:pPr algn="just"/>
            <a:r>
              <a:rPr lang="en-GB" dirty="0" err="1"/>
              <a:t>Groß</a:t>
            </a:r>
            <a:r>
              <a:rPr lang="en-GB" dirty="0"/>
              <a:t> </a:t>
            </a:r>
            <a:r>
              <a:rPr lang="en-GB" dirty="0" err="1"/>
              <a:t>angelegte</a:t>
            </a:r>
            <a:r>
              <a:rPr lang="en-GB" dirty="0"/>
              <a:t> </a:t>
            </a:r>
            <a:r>
              <a:rPr lang="en-GB" dirty="0" err="1"/>
              <a:t>Bevölkerungsstudien</a:t>
            </a:r>
            <a:r>
              <a:rPr lang="en-GB" dirty="0"/>
              <a:t> </a:t>
            </a:r>
            <a:r>
              <a:rPr lang="en-GB" dirty="0" err="1"/>
              <a:t>haben</a:t>
            </a:r>
            <a:r>
              <a:rPr lang="en-GB" dirty="0"/>
              <a:t> </a:t>
            </a:r>
            <a:r>
              <a:rPr lang="en-GB" dirty="0" err="1"/>
              <a:t>gezeigt</a:t>
            </a:r>
            <a:r>
              <a:rPr lang="en-GB" dirty="0"/>
              <a:t>, </a:t>
            </a:r>
            <a:r>
              <a:rPr lang="en-GB" dirty="0" err="1"/>
              <a:t>dass</a:t>
            </a:r>
            <a:r>
              <a:rPr lang="en-GB" dirty="0"/>
              <a:t> positive </a:t>
            </a:r>
            <a:r>
              <a:rPr lang="en-GB" dirty="0" err="1"/>
              <a:t>Beziehungen</a:t>
            </a:r>
            <a:r>
              <a:rPr lang="en-GB" dirty="0"/>
              <a:t> in </a:t>
            </a:r>
            <a:r>
              <a:rPr lang="en-GB" dirty="0" err="1"/>
              <a:t>einem</a:t>
            </a:r>
            <a:r>
              <a:rPr lang="en-GB" dirty="0"/>
              <a:t> </a:t>
            </a:r>
            <a:r>
              <a:rPr lang="en-GB" dirty="0" err="1"/>
              <a:t>bestimmten</a:t>
            </a:r>
            <a:r>
              <a:rPr lang="en-GB" dirty="0"/>
              <a:t> </a:t>
            </a:r>
            <a:r>
              <a:rPr lang="en-GB" dirty="0" err="1"/>
              <a:t>Lebensabschnitt</a:t>
            </a:r>
            <a:r>
              <a:rPr lang="en-GB" dirty="0"/>
              <a:t> </a:t>
            </a:r>
            <a:r>
              <a:rPr lang="en-GB" dirty="0" err="1"/>
              <a:t>eine</a:t>
            </a:r>
            <a:r>
              <a:rPr lang="en-GB" dirty="0"/>
              <a:t> </a:t>
            </a:r>
            <a:r>
              <a:rPr lang="en-GB" dirty="0" err="1"/>
              <a:t>Vorhersage</a:t>
            </a:r>
            <a:r>
              <a:rPr lang="en-GB" dirty="0"/>
              <a:t> </a:t>
            </a:r>
            <a:r>
              <a:rPr lang="en-GB" dirty="0" err="1"/>
              <a:t>für</a:t>
            </a:r>
            <a:r>
              <a:rPr lang="en-GB" dirty="0"/>
              <a:t> </a:t>
            </a:r>
            <a:r>
              <a:rPr lang="en-GB" dirty="0" err="1"/>
              <a:t>weniger</a:t>
            </a:r>
            <a:r>
              <a:rPr lang="en-GB" dirty="0"/>
              <a:t> </a:t>
            </a:r>
            <a:r>
              <a:rPr lang="en-GB" dirty="0" err="1"/>
              <a:t>Depressionen</a:t>
            </a:r>
            <a:r>
              <a:rPr lang="en-GB" dirty="0"/>
              <a:t> </a:t>
            </a:r>
            <a:r>
              <a:rPr lang="en-GB" dirty="0" err="1"/>
              <a:t>im</a:t>
            </a:r>
            <a:r>
              <a:rPr lang="en-GB" dirty="0"/>
              <a:t> </a:t>
            </a:r>
            <a:r>
              <a:rPr lang="en-GB" dirty="0" err="1"/>
              <a:t>späteren</a:t>
            </a:r>
            <a:r>
              <a:rPr lang="en-GB" dirty="0"/>
              <a:t> Leben </a:t>
            </a:r>
            <a:r>
              <a:rPr lang="en-GB" dirty="0" err="1"/>
              <a:t>sind</a:t>
            </a:r>
            <a:r>
              <a:rPr lang="en-GB" dirty="0"/>
              <a:t>. </a:t>
            </a:r>
            <a:r>
              <a:rPr lang="en-GB" dirty="0" err="1"/>
              <a:t>Gute</a:t>
            </a:r>
            <a:r>
              <a:rPr lang="en-GB" dirty="0"/>
              <a:t> </a:t>
            </a:r>
            <a:r>
              <a:rPr lang="en-GB" dirty="0" err="1"/>
              <a:t>Beziehungen</a:t>
            </a:r>
            <a:r>
              <a:rPr lang="en-GB" dirty="0"/>
              <a:t> </a:t>
            </a:r>
            <a:r>
              <a:rPr lang="en-GB" dirty="0" err="1"/>
              <a:t>sind</a:t>
            </a:r>
            <a:r>
              <a:rPr lang="en-GB" dirty="0"/>
              <a:t> </a:t>
            </a:r>
            <a:r>
              <a:rPr lang="en-GB" dirty="0" err="1"/>
              <a:t>besonders</a:t>
            </a:r>
            <a:r>
              <a:rPr lang="en-GB" dirty="0"/>
              <a:t> </a:t>
            </a:r>
            <a:r>
              <a:rPr lang="en-GB" dirty="0" err="1"/>
              <a:t>schützend</a:t>
            </a:r>
            <a:r>
              <a:rPr lang="en-GB" dirty="0"/>
              <a:t> </a:t>
            </a:r>
            <a:r>
              <a:rPr lang="en-GB" dirty="0" err="1"/>
              <a:t>für</a:t>
            </a:r>
            <a:r>
              <a:rPr lang="en-GB" dirty="0"/>
              <a:t> </a:t>
            </a:r>
            <a:r>
              <a:rPr lang="en-GB" dirty="0" err="1"/>
              <a:t>ältere</a:t>
            </a:r>
            <a:r>
              <a:rPr lang="en-GB" dirty="0"/>
              <a:t> </a:t>
            </a:r>
            <a:r>
              <a:rPr lang="en-GB" dirty="0" err="1"/>
              <a:t>Erwachsene</a:t>
            </a:r>
            <a:r>
              <a:rPr lang="en-GB" dirty="0"/>
              <a:t>, die </a:t>
            </a:r>
            <a:r>
              <a:rPr lang="en-GB" dirty="0" err="1"/>
              <a:t>mit</a:t>
            </a:r>
            <a:r>
              <a:rPr lang="en-GB" dirty="0"/>
              <a:t> </a:t>
            </a:r>
            <a:r>
              <a:rPr lang="en-GB" dirty="0" err="1"/>
              <a:t>nachlassenden</a:t>
            </a:r>
            <a:r>
              <a:rPr lang="en-GB" dirty="0"/>
              <a:t> </a:t>
            </a:r>
            <a:r>
              <a:rPr lang="en-GB" dirty="0" err="1"/>
              <a:t>kognitiven</a:t>
            </a:r>
            <a:r>
              <a:rPr lang="en-GB" dirty="0"/>
              <a:t> </a:t>
            </a:r>
            <a:r>
              <a:rPr lang="en-GB" dirty="0" err="1"/>
              <a:t>Fähigkeiten</a:t>
            </a:r>
            <a:r>
              <a:rPr lang="en-GB" dirty="0"/>
              <a:t> </a:t>
            </a:r>
            <a:r>
              <a:rPr lang="en-GB" dirty="0" err="1"/>
              <a:t>oder</a:t>
            </a:r>
            <a:r>
              <a:rPr lang="en-GB" dirty="0"/>
              <a:t> </a:t>
            </a:r>
            <a:r>
              <a:rPr lang="en-GB" dirty="0" err="1"/>
              <a:t>gesundheitlichen</a:t>
            </a:r>
            <a:r>
              <a:rPr lang="en-GB" dirty="0"/>
              <a:t> </a:t>
            </a:r>
            <a:r>
              <a:rPr lang="en-GB" dirty="0" err="1"/>
              <a:t>Problemen</a:t>
            </a:r>
            <a:r>
              <a:rPr lang="en-GB" dirty="0"/>
              <a:t> </a:t>
            </a:r>
            <a:r>
              <a:rPr lang="en-GB" dirty="0" err="1"/>
              <a:t>konfrontiert</a:t>
            </a:r>
            <a:r>
              <a:rPr lang="en-GB" dirty="0"/>
              <a:t> sein </a:t>
            </a:r>
            <a:r>
              <a:rPr lang="en-GB" dirty="0" err="1"/>
              <a:t>können</a:t>
            </a:r>
            <a:r>
              <a:rPr lang="en-GB" dirty="0"/>
              <a:t>. Der </a:t>
            </a:r>
            <a:r>
              <a:rPr lang="en-GB" dirty="0" err="1"/>
              <a:t>Grund</a:t>
            </a:r>
            <a:r>
              <a:rPr lang="en-GB" dirty="0"/>
              <a:t> </a:t>
            </a:r>
            <a:r>
              <a:rPr lang="en-GB" dirty="0" err="1"/>
              <a:t>dafür</a:t>
            </a:r>
            <a:r>
              <a:rPr lang="en-GB" dirty="0"/>
              <a:t> </a:t>
            </a:r>
            <a:r>
              <a:rPr lang="en-GB" dirty="0" err="1"/>
              <a:t>könnte</a:t>
            </a:r>
            <a:r>
              <a:rPr lang="en-GB" dirty="0"/>
              <a:t> sein, </a:t>
            </a:r>
            <a:r>
              <a:rPr lang="en-GB" dirty="0" err="1"/>
              <a:t>dass</a:t>
            </a:r>
            <a:r>
              <a:rPr lang="en-GB" dirty="0"/>
              <a:t> </a:t>
            </a:r>
            <a:r>
              <a:rPr lang="en-GB" dirty="0" err="1"/>
              <a:t>gute</a:t>
            </a:r>
            <a:r>
              <a:rPr lang="en-GB" dirty="0"/>
              <a:t> </a:t>
            </a:r>
            <a:r>
              <a:rPr lang="en-GB" dirty="0" err="1"/>
              <a:t>Beziehungen</a:t>
            </a:r>
            <a:r>
              <a:rPr lang="en-GB" dirty="0"/>
              <a:t> in der </a:t>
            </a:r>
            <a:r>
              <a:rPr lang="en-GB" dirty="0" err="1"/>
              <a:t>Familie</a:t>
            </a:r>
            <a:r>
              <a:rPr lang="en-GB" dirty="0"/>
              <a:t> </a:t>
            </a:r>
            <a:r>
              <a:rPr lang="en-GB" dirty="0" err="1"/>
              <a:t>uns</a:t>
            </a:r>
            <a:r>
              <a:rPr lang="en-GB" dirty="0"/>
              <a:t> </a:t>
            </a:r>
            <a:r>
              <a:rPr lang="en-GB" dirty="0" err="1"/>
              <a:t>helfen</a:t>
            </a:r>
            <a:r>
              <a:rPr lang="en-GB" dirty="0"/>
              <a:t>, </a:t>
            </a:r>
            <a:r>
              <a:rPr lang="en-GB" dirty="0" err="1"/>
              <a:t>Stressreaktionen</a:t>
            </a:r>
            <a:r>
              <a:rPr lang="en-GB" dirty="0"/>
              <a:t> </a:t>
            </a:r>
            <a:r>
              <a:rPr lang="en-GB" dirty="0" err="1"/>
              <a:t>zu</a:t>
            </a:r>
            <a:r>
              <a:rPr lang="en-GB" dirty="0"/>
              <a:t> </a:t>
            </a:r>
            <a:r>
              <a:rPr lang="en-GB" dirty="0" err="1"/>
              <a:t>dämpfen</a:t>
            </a:r>
            <a:r>
              <a:rPr lang="en-GB" dirty="0"/>
              <a:t>, </a:t>
            </a:r>
            <a:r>
              <a:rPr lang="en-GB" dirty="0" err="1"/>
              <a:t>selbst</a:t>
            </a:r>
            <a:r>
              <a:rPr lang="en-GB" dirty="0"/>
              <a:t> </a:t>
            </a:r>
            <a:r>
              <a:rPr lang="en-GB" dirty="0" err="1"/>
              <a:t>wenn</a:t>
            </a:r>
            <a:r>
              <a:rPr lang="en-GB" dirty="0"/>
              <a:t> </a:t>
            </a:r>
            <a:r>
              <a:rPr lang="en-GB" dirty="0" err="1"/>
              <a:t>wir</a:t>
            </a:r>
            <a:r>
              <a:rPr lang="en-GB" dirty="0"/>
              <a:t> </a:t>
            </a:r>
            <a:r>
              <a:rPr lang="en-GB" dirty="0" err="1"/>
              <a:t>uns</a:t>
            </a:r>
            <a:r>
              <a:rPr lang="en-GB" dirty="0"/>
              <a:t> </a:t>
            </a:r>
            <a:r>
              <a:rPr lang="en-GB" dirty="0" err="1"/>
              <a:t>nur</a:t>
            </a:r>
            <a:r>
              <a:rPr lang="en-GB" dirty="0"/>
              <a:t> an </a:t>
            </a:r>
            <a:r>
              <a:rPr lang="en-GB" dirty="0" err="1"/>
              <a:t>diese</a:t>
            </a:r>
            <a:r>
              <a:rPr lang="en-GB" dirty="0"/>
              <a:t> </a:t>
            </a:r>
            <a:r>
              <a:rPr lang="en-GB" dirty="0" err="1"/>
              <a:t>Beziehungen</a:t>
            </a:r>
            <a:r>
              <a:rPr lang="en-GB" dirty="0"/>
              <a:t> </a:t>
            </a:r>
            <a:r>
              <a:rPr lang="en-GB" dirty="0" err="1"/>
              <a:t>erinnern</a:t>
            </a:r>
            <a:r>
              <a:rPr lang="en-GB" dirty="0"/>
              <a:t>.</a:t>
            </a:r>
          </a:p>
        </p:txBody>
      </p:sp>
      <p:pic>
        <p:nvPicPr>
          <p:cNvPr id="1032" name="Picture 8" descr="Sticker Love Sticker by Ai and Aiko">
            <a:extLst>
              <a:ext uri="{FF2B5EF4-FFF2-40B4-BE49-F238E27FC236}">
                <a16:creationId xmlns:a16="http://schemas.microsoft.com/office/drawing/2014/main" id="{B6BEDF2E-2446-4CFA-8BFF-2AB7951E3297}"/>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9452113" y="615059"/>
            <a:ext cx="1687958" cy="208819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9A7B2065-6E09-44A6-BEAC-1AD15C99BF7E}"/>
              </a:ext>
            </a:extLst>
          </p:cNvPr>
          <p:cNvPicPr>
            <a:picLocks noChangeAspect="1"/>
          </p:cNvPicPr>
          <p:nvPr/>
        </p:nvPicPr>
        <p:blipFill rotWithShape="1">
          <a:blip r:embed="rId8"/>
          <a:srcRect l="9956" t="33957" r="1186" b="30530"/>
          <a:stretch/>
        </p:blipFill>
        <p:spPr>
          <a:xfrm>
            <a:off x="207056" y="2505377"/>
            <a:ext cx="2778369" cy="1570220"/>
          </a:xfrm>
          <a:prstGeom prst="rect">
            <a:avLst/>
          </a:prstGeom>
        </p:spPr>
      </p:pic>
      <p:pic>
        <p:nvPicPr>
          <p:cNvPr id="4" name="people5">
            <a:hlinkClick r:id="" action="ppaction://media"/>
            <a:extLst>
              <a:ext uri="{FF2B5EF4-FFF2-40B4-BE49-F238E27FC236}">
                <a16:creationId xmlns:a16="http://schemas.microsoft.com/office/drawing/2014/main" id="{75123CA3-1E3B-4F7A-8620-1DCA52E826C8}"/>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873320" y="5082774"/>
            <a:ext cx="487363" cy="487363"/>
          </a:xfrm>
          <a:prstGeom prst="ellipse">
            <a:avLst/>
          </a:prstGeom>
          <a:ln>
            <a:noFill/>
          </a:ln>
          <a:effectLst>
            <a:softEdge rad="112500"/>
          </a:effectLst>
        </p:spPr>
      </p:pic>
    </p:spTree>
    <p:extLst>
      <p:ext uri="{BB962C8B-B14F-4D97-AF65-F5344CB8AC3E}">
        <p14:creationId xmlns:p14="http://schemas.microsoft.com/office/powerpoint/2010/main" val="2835720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8" name="TextBox 7">
            <a:extLst>
              <a:ext uri="{FF2B5EF4-FFF2-40B4-BE49-F238E27FC236}">
                <a16:creationId xmlns:a16="http://schemas.microsoft.com/office/drawing/2014/main" id="{1C53B62D-5F32-4F50-BC6A-B66B5D44C9AB}"/>
              </a:ext>
            </a:extLst>
          </p:cNvPr>
          <p:cNvSpPr txBox="1"/>
          <p:nvPr/>
        </p:nvSpPr>
        <p:spPr>
          <a:xfrm>
            <a:off x="9219896" y="2551837"/>
            <a:ext cx="2919046" cy="1754326"/>
          </a:xfrm>
          <a:prstGeom prst="rect">
            <a:avLst/>
          </a:prstGeom>
          <a:noFill/>
        </p:spPr>
        <p:txBody>
          <a:bodyPr wrap="square" rtlCol="0">
            <a:spAutoFit/>
          </a:bodyPr>
          <a:lstStyle/>
          <a:p>
            <a:r>
              <a:rPr lang="en-GB" dirty="0"/>
              <a:t>In </a:t>
            </a:r>
            <a:r>
              <a:rPr lang="en-GB" dirty="0" err="1"/>
              <a:t>diesem</a:t>
            </a:r>
            <a:r>
              <a:rPr lang="en-GB" dirty="0"/>
              <a:t> </a:t>
            </a:r>
            <a:r>
              <a:rPr lang="en-GB" dirty="0" err="1"/>
              <a:t>Hörbuch</a:t>
            </a:r>
            <a:r>
              <a:rPr lang="en-GB" dirty="0"/>
              <a:t> </a:t>
            </a:r>
            <a:r>
              <a:rPr lang="en-GB" dirty="0" err="1"/>
              <a:t>lernen</a:t>
            </a:r>
            <a:r>
              <a:rPr lang="en-GB" dirty="0"/>
              <a:t> Sie, </a:t>
            </a:r>
            <a:r>
              <a:rPr lang="en-GB" dirty="0" err="1"/>
              <a:t>dass</a:t>
            </a:r>
            <a:r>
              <a:rPr lang="en-GB" dirty="0"/>
              <a:t> es </a:t>
            </a:r>
            <a:r>
              <a:rPr lang="en-GB" dirty="0" err="1"/>
              <a:t>wichtig</a:t>
            </a:r>
            <a:r>
              <a:rPr lang="en-GB" dirty="0"/>
              <a:t> </a:t>
            </a:r>
            <a:r>
              <a:rPr lang="en-GB" dirty="0" err="1"/>
              <a:t>ist</a:t>
            </a:r>
            <a:r>
              <a:rPr lang="en-GB" dirty="0"/>
              <a:t>, </a:t>
            </a:r>
            <a:r>
              <a:rPr lang="en-GB" dirty="0" err="1"/>
              <a:t>welche</a:t>
            </a:r>
            <a:r>
              <a:rPr lang="en-GB" dirty="0"/>
              <a:t> Menschen </a:t>
            </a:r>
            <a:r>
              <a:rPr lang="en-GB" dirty="0" err="1"/>
              <a:t>uns</a:t>
            </a:r>
            <a:r>
              <a:rPr lang="en-GB" dirty="0"/>
              <a:t> </a:t>
            </a:r>
            <a:r>
              <a:rPr lang="en-GB" dirty="0" err="1"/>
              <a:t>umgeben</a:t>
            </a:r>
            <a:r>
              <a:rPr lang="en-GB" dirty="0"/>
              <a:t> und </a:t>
            </a:r>
            <a:r>
              <a:rPr lang="en-GB" dirty="0" err="1"/>
              <a:t>welchen</a:t>
            </a:r>
            <a:r>
              <a:rPr lang="en-GB" dirty="0"/>
              <a:t> </a:t>
            </a:r>
            <a:r>
              <a:rPr lang="en-GB" dirty="0" err="1"/>
              <a:t>Einfluss</a:t>
            </a:r>
            <a:r>
              <a:rPr lang="en-GB" dirty="0"/>
              <a:t> </a:t>
            </a:r>
            <a:r>
              <a:rPr lang="en-GB" dirty="0" err="1"/>
              <a:t>sie</a:t>
            </a:r>
            <a:r>
              <a:rPr lang="en-GB" dirty="0"/>
              <a:t> auf </a:t>
            </a:r>
            <a:r>
              <a:rPr lang="en-GB" dirty="0" err="1"/>
              <a:t>unser</a:t>
            </a:r>
            <a:r>
              <a:rPr lang="en-GB" dirty="0"/>
              <a:t> Leben </a:t>
            </a:r>
            <a:r>
              <a:rPr lang="en-GB" dirty="0" err="1"/>
              <a:t>haben</a:t>
            </a:r>
            <a:r>
              <a:rPr lang="en-GB" dirty="0"/>
              <a:t>.</a:t>
            </a:r>
          </a:p>
        </p:txBody>
      </p:sp>
      <p:sp>
        <p:nvSpPr>
          <p:cNvPr id="11" name="TextBox 10">
            <a:extLst>
              <a:ext uri="{FF2B5EF4-FFF2-40B4-BE49-F238E27FC236}">
                <a16:creationId xmlns:a16="http://schemas.microsoft.com/office/drawing/2014/main" id="{BAAD2D83-F7C0-480E-9E41-8C039BA29C7C}"/>
              </a:ext>
            </a:extLst>
          </p:cNvPr>
          <p:cNvSpPr txBox="1"/>
          <p:nvPr/>
        </p:nvSpPr>
        <p:spPr>
          <a:xfrm>
            <a:off x="3251236" y="2560168"/>
            <a:ext cx="5470633" cy="2862322"/>
          </a:xfrm>
          <a:prstGeom prst="rect">
            <a:avLst/>
          </a:prstGeom>
          <a:noFill/>
        </p:spPr>
        <p:txBody>
          <a:bodyPr wrap="square" rtlCol="0">
            <a:spAutoFit/>
          </a:bodyPr>
          <a:lstStyle/>
          <a:p>
            <a:pPr algn="just"/>
            <a:r>
              <a:rPr lang="en-GB" dirty="0" err="1"/>
              <a:t>Beziehungen</a:t>
            </a:r>
            <a:r>
              <a:rPr lang="en-GB" dirty="0"/>
              <a:t> in der </a:t>
            </a:r>
            <a:r>
              <a:rPr lang="en-GB" dirty="0" err="1"/>
              <a:t>Familie</a:t>
            </a:r>
            <a:r>
              <a:rPr lang="en-GB" dirty="0"/>
              <a:t> </a:t>
            </a:r>
            <a:r>
              <a:rPr lang="en-GB" dirty="0" err="1"/>
              <a:t>beeinflussen</a:t>
            </a:r>
            <a:r>
              <a:rPr lang="en-GB" dirty="0"/>
              <a:t> die Gesundheit und das </a:t>
            </a:r>
            <a:r>
              <a:rPr lang="en-GB" dirty="0" err="1"/>
              <a:t>Wohlbefinden</a:t>
            </a:r>
            <a:r>
              <a:rPr lang="en-GB" dirty="0"/>
              <a:t> </a:t>
            </a:r>
            <a:r>
              <a:rPr lang="en-GB" dirty="0" err="1"/>
              <a:t>über</a:t>
            </a:r>
            <a:r>
              <a:rPr lang="en-GB" dirty="0"/>
              <a:t> die </a:t>
            </a:r>
            <a:r>
              <a:rPr lang="en-GB" dirty="0" err="1"/>
              <a:t>gesamte</a:t>
            </a:r>
            <a:r>
              <a:rPr lang="en-GB" dirty="0"/>
              <a:t> </a:t>
            </a:r>
            <a:r>
              <a:rPr lang="en-GB" dirty="0" err="1"/>
              <a:t>Lebensspanne</a:t>
            </a:r>
            <a:r>
              <a:rPr lang="en-GB" dirty="0"/>
              <a:t> </a:t>
            </a:r>
            <a:r>
              <a:rPr lang="en-GB" dirty="0" err="1"/>
              <a:t>hinweg</a:t>
            </a:r>
            <a:r>
              <a:rPr lang="en-GB" dirty="0"/>
              <a:t>, </a:t>
            </a:r>
            <a:r>
              <a:rPr lang="en-GB" dirty="0" err="1"/>
              <a:t>wobei</a:t>
            </a:r>
            <a:r>
              <a:rPr lang="en-GB" dirty="0"/>
              <a:t> </a:t>
            </a:r>
            <a:r>
              <a:rPr lang="en-GB" dirty="0" err="1"/>
              <a:t>sich</a:t>
            </a:r>
            <a:r>
              <a:rPr lang="en-GB" dirty="0"/>
              <a:t> </a:t>
            </a:r>
            <a:r>
              <a:rPr lang="en-GB" dirty="0" err="1"/>
              <a:t>Auswirkungen</a:t>
            </a:r>
            <a:r>
              <a:rPr lang="en-GB" dirty="0"/>
              <a:t> auf </a:t>
            </a:r>
            <a:r>
              <a:rPr lang="en-GB" dirty="0" err="1"/>
              <a:t>mehrere</a:t>
            </a:r>
            <a:r>
              <a:rPr lang="en-GB" dirty="0"/>
              <a:t> </a:t>
            </a:r>
            <a:r>
              <a:rPr lang="en-GB" dirty="0" err="1"/>
              <a:t>Dimensionen</a:t>
            </a:r>
            <a:r>
              <a:rPr lang="en-GB" dirty="0"/>
              <a:t> der Gesundheit </a:t>
            </a:r>
            <a:r>
              <a:rPr lang="en-GB" dirty="0" err="1"/>
              <a:t>zeigen</a:t>
            </a:r>
            <a:r>
              <a:rPr lang="en-GB" dirty="0"/>
              <a:t>. Auf der </a:t>
            </a:r>
            <a:r>
              <a:rPr lang="en-GB" dirty="0" err="1"/>
              <a:t>grundlegendsten</a:t>
            </a:r>
            <a:r>
              <a:rPr lang="en-GB" dirty="0"/>
              <a:t> Ebene hat </a:t>
            </a:r>
            <a:r>
              <a:rPr lang="en-GB" dirty="0" err="1"/>
              <a:t>sich</a:t>
            </a:r>
            <a:r>
              <a:rPr lang="en-GB" dirty="0"/>
              <a:t> </a:t>
            </a:r>
            <a:r>
              <a:rPr lang="en-GB" dirty="0" err="1"/>
              <a:t>gezeigt</a:t>
            </a:r>
            <a:r>
              <a:rPr lang="en-GB" dirty="0"/>
              <a:t>, </a:t>
            </a:r>
            <a:r>
              <a:rPr lang="en-GB" dirty="0" err="1"/>
              <a:t>dass</a:t>
            </a:r>
            <a:r>
              <a:rPr lang="en-GB" dirty="0"/>
              <a:t> die </a:t>
            </a:r>
            <a:r>
              <a:rPr lang="en-GB" dirty="0" err="1"/>
              <a:t>Einbindung</a:t>
            </a:r>
            <a:r>
              <a:rPr lang="en-GB" dirty="0"/>
              <a:t> in </a:t>
            </a:r>
            <a:r>
              <a:rPr lang="en-GB" dirty="0" err="1"/>
              <a:t>zufriedenstellende</a:t>
            </a:r>
            <a:r>
              <a:rPr lang="en-GB" dirty="0"/>
              <a:t> </a:t>
            </a:r>
            <a:r>
              <a:rPr lang="en-GB" dirty="0" err="1"/>
              <a:t>Beziehungen</a:t>
            </a:r>
            <a:r>
              <a:rPr lang="en-GB" dirty="0"/>
              <a:t> in der </a:t>
            </a:r>
            <a:r>
              <a:rPr lang="en-GB" dirty="0" err="1"/>
              <a:t>Familie</a:t>
            </a:r>
            <a:r>
              <a:rPr lang="en-GB" dirty="0"/>
              <a:t> die </a:t>
            </a:r>
            <a:r>
              <a:rPr lang="en-GB" dirty="0" err="1"/>
              <a:t>Sterblichkeit</a:t>
            </a:r>
            <a:r>
              <a:rPr lang="en-GB" dirty="0"/>
              <a:t> </a:t>
            </a:r>
            <a:r>
              <a:rPr lang="en-GB" dirty="0" err="1"/>
              <a:t>nach</a:t>
            </a:r>
            <a:r>
              <a:rPr lang="en-GB" dirty="0"/>
              <a:t> </a:t>
            </a:r>
            <a:r>
              <a:rPr lang="en-GB" dirty="0" err="1"/>
              <a:t>Bereinigung</a:t>
            </a:r>
            <a:r>
              <a:rPr lang="en-GB" dirty="0"/>
              <a:t> um </a:t>
            </a:r>
            <a:r>
              <a:rPr lang="en-GB" dirty="0" err="1"/>
              <a:t>biomedizinische</a:t>
            </a:r>
            <a:r>
              <a:rPr lang="en-GB" dirty="0"/>
              <a:t> (z. B. </a:t>
            </a:r>
            <a:r>
              <a:rPr lang="en-GB" dirty="0" err="1"/>
              <a:t>Cholesterinspiegel</a:t>
            </a:r>
            <a:r>
              <a:rPr lang="en-GB" dirty="0"/>
              <a:t>, </a:t>
            </a:r>
            <a:r>
              <a:rPr lang="en-GB" dirty="0" err="1"/>
              <a:t>Bluthochdruck</a:t>
            </a:r>
            <a:r>
              <a:rPr lang="en-GB" dirty="0"/>
              <a:t>) und </a:t>
            </a:r>
            <a:r>
              <a:rPr lang="en-GB" dirty="0" err="1"/>
              <a:t>verhaltensbezogene</a:t>
            </a:r>
            <a:r>
              <a:rPr lang="en-GB" dirty="0"/>
              <a:t> (z. B. </a:t>
            </a:r>
            <a:r>
              <a:rPr lang="en-GB" dirty="0" err="1"/>
              <a:t>Rauchen</a:t>
            </a:r>
            <a:r>
              <a:rPr lang="en-GB" dirty="0"/>
              <a:t>, </a:t>
            </a:r>
            <a:r>
              <a:rPr lang="en-GB" dirty="0" err="1"/>
              <a:t>Ernährung</a:t>
            </a:r>
            <a:r>
              <a:rPr lang="en-GB" dirty="0"/>
              <a:t>) </a:t>
            </a:r>
            <a:r>
              <a:rPr lang="en-GB" dirty="0" err="1"/>
              <a:t>Risikofaktoren</a:t>
            </a:r>
            <a:r>
              <a:rPr lang="en-GB" dirty="0"/>
              <a:t> </a:t>
            </a:r>
            <a:r>
              <a:rPr lang="en-GB" dirty="0" err="1"/>
              <a:t>vorhersagt</a:t>
            </a:r>
            <a:r>
              <a:rPr lang="en-GB" dirty="0"/>
              <a:t>. </a:t>
            </a:r>
          </a:p>
        </p:txBody>
      </p:sp>
      <p:pic>
        <p:nvPicPr>
          <p:cNvPr id="1032" name="Picture 8" descr="Sticker Love Sticker by Ai and Aiko">
            <a:extLst>
              <a:ext uri="{FF2B5EF4-FFF2-40B4-BE49-F238E27FC236}">
                <a16:creationId xmlns:a16="http://schemas.microsoft.com/office/drawing/2014/main" id="{B6BEDF2E-2446-4CFA-8BFF-2AB7951E3297}"/>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9452113" y="615059"/>
            <a:ext cx="1687958" cy="208819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9A7B2065-6E09-44A6-BEAC-1AD15C99BF7E}"/>
              </a:ext>
            </a:extLst>
          </p:cNvPr>
          <p:cNvPicPr>
            <a:picLocks noChangeAspect="1"/>
          </p:cNvPicPr>
          <p:nvPr/>
        </p:nvPicPr>
        <p:blipFill rotWithShape="1">
          <a:blip r:embed="rId8"/>
          <a:srcRect l="9956" t="33957" r="1186" b="30530"/>
          <a:stretch/>
        </p:blipFill>
        <p:spPr>
          <a:xfrm>
            <a:off x="207056" y="2505377"/>
            <a:ext cx="2778369" cy="1570220"/>
          </a:xfrm>
          <a:prstGeom prst="rect">
            <a:avLst/>
          </a:prstGeom>
        </p:spPr>
      </p:pic>
      <p:pic>
        <p:nvPicPr>
          <p:cNvPr id="4" name="people6">
            <a:hlinkClick r:id="" action="ppaction://media"/>
            <a:extLst>
              <a:ext uri="{FF2B5EF4-FFF2-40B4-BE49-F238E27FC236}">
                <a16:creationId xmlns:a16="http://schemas.microsoft.com/office/drawing/2014/main" id="{0878AFD9-B057-40FD-A9CC-B8F13E16BD06}"/>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763873" y="4813880"/>
            <a:ext cx="487363" cy="487363"/>
          </a:xfrm>
          <a:prstGeom prst="ellipse">
            <a:avLst/>
          </a:prstGeom>
          <a:ln>
            <a:noFill/>
          </a:ln>
          <a:effectLst>
            <a:softEdge rad="112500"/>
          </a:effectLst>
        </p:spPr>
      </p:pic>
    </p:spTree>
    <p:extLst>
      <p:ext uri="{BB962C8B-B14F-4D97-AF65-F5344CB8AC3E}">
        <p14:creationId xmlns:p14="http://schemas.microsoft.com/office/powerpoint/2010/main" val="991672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8" name="TextBox 7">
            <a:extLst>
              <a:ext uri="{FF2B5EF4-FFF2-40B4-BE49-F238E27FC236}">
                <a16:creationId xmlns:a16="http://schemas.microsoft.com/office/drawing/2014/main" id="{1C53B62D-5F32-4F50-BC6A-B66B5D44C9AB}"/>
              </a:ext>
            </a:extLst>
          </p:cNvPr>
          <p:cNvSpPr txBox="1"/>
          <p:nvPr/>
        </p:nvSpPr>
        <p:spPr>
          <a:xfrm>
            <a:off x="9219896" y="2551837"/>
            <a:ext cx="2919046" cy="1754326"/>
          </a:xfrm>
          <a:prstGeom prst="rect">
            <a:avLst/>
          </a:prstGeom>
          <a:noFill/>
        </p:spPr>
        <p:txBody>
          <a:bodyPr wrap="square" rtlCol="0">
            <a:spAutoFit/>
          </a:bodyPr>
          <a:lstStyle/>
          <a:p>
            <a:r>
              <a:rPr lang="en-GB" dirty="0"/>
              <a:t>In </a:t>
            </a:r>
            <a:r>
              <a:rPr lang="en-GB" dirty="0" err="1"/>
              <a:t>diesem</a:t>
            </a:r>
            <a:r>
              <a:rPr lang="en-GB" dirty="0"/>
              <a:t> </a:t>
            </a:r>
            <a:r>
              <a:rPr lang="en-GB" dirty="0" err="1"/>
              <a:t>Hörbuch</a:t>
            </a:r>
            <a:r>
              <a:rPr lang="en-GB" dirty="0"/>
              <a:t> </a:t>
            </a:r>
            <a:r>
              <a:rPr lang="en-GB" dirty="0" err="1"/>
              <a:t>lernen</a:t>
            </a:r>
            <a:r>
              <a:rPr lang="en-GB" dirty="0"/>
              <a:t> Sie, </a:t>
            </a:r>
            <a:r>
              <a:rPr lang="en-GB" dirty="0" err="1"/>
              <a:t>dass</a:t>
            </a:r>
            <a:r>
              <a:rPr lang="en-GB" dirty="0"/>
              <a:t> es </a:t>
            </a:r>
            <a:r>
              <a:rPr lang="en-GB" dirty="0" err="1"/>
              <a:t>wichtig</a:t>
            </a:r>
            <a:r>
              <a:rPr lang="en-GB" dirty="0"/>
              <a:t> </a:t>
            </a:r>
            <a:r>
              <a:rPr lang="en-GB" dirty="0" err="1"/>
              <a:t>ist</a:t>
            </a:r>
            <a:r>
              <a:rPr lang="en-GB" dirty="0"/>
              <a:t>, </a:t>
            </a:r>
            <a:r>
              <a:rPr lang="en-GB" dirty="0" err="1"/>
              <a:t>welche</a:t>
            </a:r>
            <a:r>
              <a:rPr lang="en-GB" dirty="0"/>
              <a:t> Menschen </a:t>
            </a:r>
            <a:r>
              <a:rPr lang="en-GB" dirty="0" err="1"/>
              <a:t>uns</a:t>
            </a:r>
            <a:r>
              <a:rPr lang="en-GB" dirty="0"/>
              <a:t> </a:t>
            </a:r>
            <a:r>
              <a:rPr lang="en-GB" dirty="0" err="1"/>
              <a:t>umgeben</a:t>
            </a:r>
            <a:r>
              <a:rPr lang="en-GB" dirty="0"/>
              <a:t> und </a:t>
            </a:r>
            <a:r>
              <a:rPr lang="en-GB" dirty="0" err="1"/>
              <a:t>welchen</a:t>
            </a:r>
            <a:r>
              <a:rPr lang="en-GB" dirty="0"/>
              <a:t> </a:t>
            </a:r>
            <a:r>
              <a:rPr lang="en-GB" dirty="0" err="1"/>
              <a:t>Einfluss</a:t>
            </a:r>
            <a:r>
              <a:rPr lang="en-GB" dirty="0"/>
              <a:t> </a:t>
            </a:r>
            <a:r>
              <a:rPr lang="en-GB" dirty="0" err="1"/>
              <a:t>sie</a:t>
            </a:r>
            <a:r>
              <a:rPr lang="en-GB" dirty="0"/>
              <a:t> auf </a:t>
            </a:r>
            <a:r>
              <a:rPr lang="en-GB" dirty="0" err="1"/>
              <a:t>unser</a:t>
            </a:r>
            <a:r>
              <a:rPr lang="en-GB" dirty="0"/>
              <a:t> Leben </a:t>
            </a:r>
            <a:r>
              <a:rPr lang="en-GB" dirty="0" err="1"/>
              <a:t>haben</a:t>
            </a:r>
            <a:r>
              <a:rPr lang="en-GB" dirty="0"/>
              <a:t>.</a:t>
            </a:r>
          </a:p>
        </p:txBody>
      </p:sp>
      <p:sp>
        <p:nvSpPr>
          <p:cNvPr id="11" name="TextBox 10">
            <a:extLst>
              <a:ext uri="{FF2B5EF4-FFF2-40B4-BE49-F238E27FC236}">
                <a16:creationId xmlns:a16="http://schemas.microsoft.com/office/drawing/2014/main" id="{BAAD2D83-F7C0-480E-9E41-8C039BA29C7C}"/>
              </a:ext>
            </a:extLst>
          </p:cNvPr>
          <p:cNvSpPr txBox="1"/>
          <p:nvPr/>
        </p:nvSpPr>
        <p:spPr>
          <a:xfrm>
            <a:off x="3270694" y="2909091"/>
            <a:ext cx="5470633" cy="2031325"/>
          </a:xfrm>
          <a:prstGeom prst="rect">
            <a:avLst/>
          </a:prstGeom>
          <a:noFill/>
        </p:spPr>
        <p:txBody>
          <a:bodyPr wrap="square" rtlCol="0">
            <a:spAutoFit/>
          </a:bodyPr>
          <a:lstStyle/>
          <a:p>
            <a:pPr algn="just"/>
            <a:r>
              <a:rPr lang="en-GB" dirty="0" err="1"/>
              <a:t>Soziale</a:t>
            </a:r>
            <a:r>
              <a:rPr lang="en-GB" dirty="0"/>
              <a:t> </a:t>
            </a:r>
            <a:r>
              <a:rPr lang="en-GB" dirty="0" err="1"/>
              <a:t>Unterstützung</a:t>
            </a:r>
            <a:r>
              <a:rPr lang="en-GB" dirty="0"/>
              <a:t> </a:t>
            </a:r>
            <a:r>
              <a:rPr lang="en-GB" dirty="0" err="1"/>
              <a:t>wird</a:t>
            </a:r>
            <a:r>
              <a:rPr lang="en-GB" dirty="0"/>
              <a:t> </a:t>
            </a:r>
            <a:r>
              <a:rPr lang="en-GB" dirty="0" err="1"/>
              <a:t>mit</a:t>
            </a:r>
            <a:r>
              <a:rPr lang="en-GB" dirty="0"/>
              <a:t> </a:t>
            </a:r>
            <a:r>
              <a:rPr lang="en-GB" dirty="0" err="1"/>
              <a:t>einem</a:t>
            </a:r>
            <a:r>
              <a:rPr lang="en-GB" dirty="0"/>
              <a:t> </a:t>
            </a:r>
            <a:r>
              <a:rPr lang="en-GB" dirty="0" err="1"/>
              <a:t>geringeren</a:t>
            </a:r>
            <a:r>
              <a:rPr lang="en-GB" dirty="0"/>
              <a:t> </a:t>
            </a:r>
            <a:r>
              <a:rPr lang="en-GB" dirty="0" err="1"/>
              <a:t>Risiko</a:t>
            </a:r>
            <a:r>
              <a:rPr lang="en-GB" dirty="0"/>
              <a:t> </a:t>
            </a:r>
            <a:r>
              <a:rPr lang="en-GB" dirty="0" err="1"/>
              <a:t>für</a:t>
            </a:r>
            <a:r>
              <a:rPr lang="en-GB" dirty="0"/>
              <a:t> </a:t>
            </a:r>
            <a:r>
              <a:rPr lang="en-GB" dirty="0" err="1"/>
              <a:t>Herz-Kreislauf-Erkrankungen</a:t>
            </a:r>
            <a:r>
              <a:rPr lang="en-GB" dirty="0"/>
              <a:t>, </a:t>
            </a:r>
            <a:r>
              <a:rPr lang="en-GB" dirty="0" err="1"/>
              <a:t>Krebssterblichkeit</a:t>
            </a:r>
            <a:r>
              <a:rPr lang="en-GB" dirty="0"/>
              <a:t> und </a:t>
            </a:r>
            <a:r>
              <a:rPr lang="en-GB" dirty="0" err="1"/>
              <a:t>Funktionseinbußen</a:t>
            </a:r>
            <a:r>
              <a:rPr lang="en-GB" dirty="0"/>
              <a:t> in </a:t>
            </a:r>
            <a:r>
              <a:rPr lang="en-GB" dirty="0" err="1"/>
              <a:t>Verbindung</a:t>
            </a:r>
            <a:r>
              <a:rPr lang="en-GB" dirty="0"/>
              <a:t> </a:t>
            </a:r>
            <a:r>
              <a:rPr lang="en-GB" dirty="0" err="1"/>
              <a:t>gebracht</a:t>
            </a:r>
            <a:r>
              <a:rPr lang="en-GB" dirty="0"/>
              <a:t>. </a:t>
            </a:r>
            <a:r>
              <a:rPr lang="en-GB" dirty="0" err="1"/>
              <a:t>Solche</a:t>
            </a:r>
            <a:r>
              <a:rPr lang="en-GB" dirty="0"/>
              <a:t> </a:t>
            </a:r>
            <a:r>
              <a:rPr lang="en-GB" dirty="0" err="1"/>
              <a:t>Assoziationen</a:t>
            </a:r>
            <a:r>
              <a:rPr lang="en-GB" dirty="0"/>
              <a:t> </a:t>
            </a:r>
            <a:r>
              <a:rPr lang="en-GB" dirty="0" err="1"/>
              <a:t>sind</a:t>
            </a:r>
            <a:r>
              <a:rPr lang="en-GB" dirty="0"/>
              <a:t> von </a:t>
            </a:r>
            <a:r>
              <a:rPr lang="en-GB" dirty="0" err="1"/>
              <a:t>beeindruckendem</a:t>
            </a:r>
            <a:r>
              <a:rPr lang="en-GB" dirty="0"/>
              <a:t> </a:t>
            </a:r>
            <a:r>
              <a:rPr lang="en-GB" dirty="0" err="1"/>
              <a:t>Ausmaß</a:t>
            </a:r>
            <a:r>
              <a:rPr lang="en-GB" dirty="0"/>
              <a:t>, </a:t>
            </a:r>
            <a:r>
              <a:rPr lang="en-GB" dirty="0" err="1"/>
              <a:t>wie</a:t>
            </a:r>
            <a:r>
              <a:rPr lang="en-GB" dirty="0"/>
              <a:t> die </a:t>
            </a:r>
            <a:r>
              <a:rPr lang="en-GB" dirty="0" err="1"/>
              <a:t>Tatsache</a:t>
            </a:r>
            <a:r>
              <a:rPr lang="en-GB" dirty="0"/>
              <a:t> </a:t>
            </a:r>
            <a:r>
              <a:rPr lang="en-GB" dirty="0" err="1"/>
              <a:t>zeigt</a:t>
            </a:r>
            <a:r>
              <a:rPr lang="en-GB" dirty="0"/>
              <a:t>, </a:t>
            </a:r>
            <a:r>
              <a:rPr lang="en-GB" dirty="0" err="1"/>
              <a:t>dass</a:t>
            </a:r>
            <a:r>
              <a:rPr lang="en-GB" dirty="0"/>
              <a:t> </a:t>
            </a:r>
            <a:r>
              <a:rPr lang="en-GB" dirty="0" err="1"/>
              <a:t>Beziehungsvariablen</a:t>
            </a:r>
            <a:r>
              <a:rPr lang="en-GB" dirty="0"/>
              <a:t> </a:t>
            </a:r>
            <a:r>
              <a:rPr lang="en-GB" dirty="0" err="1"/>
              <a:t>Mortalität</a:t>
            </a:r>
            <a:r>
              <a:rPr lang="en-GB" dirty="0"/>
              <a:t> und </a:t>
            </a:r>
            <a:r>
              <a:rPr lang="en-GB" dirty="0" err="1"/>
              <a:t>Morbidität</a:t>
            </a:r>
            <a:r>
              <a:rPr lang="en-GB" dirty="0"/>
              <a:t> fast </a:t>
            </a:r>
            <a:r>
              <a:rPr lang="en-GB" dirty="0" err="1"/>
              <a:t>genauso</a:t>
            </a:r>
            <a:r>
              <a:rPr lang="en-GB" dirty="0"/>
              <a:t> gut </a:t>
            </a:r>
            <a:r>
              <a:rPr lang="en-GB" dirty="0" err="1"/>
              <a:t>vorhersagen</a:t>
            </a:r>
            <a:r>
              <a:rPr lang="en-GB" dirty="0"/>
              <a:t> </a:t>
            </a:r>
            <a:r>
              <a:rPr lang="en-GB" dirty="0" err="1"/>
              <a:t>wie</a:t>
            </a:r>
            <a:r>
              <a:rPr lang="en-GB" dirty="0"/>
              <a:t> </a:t>
            </a:r>
            <a:r>
              <a:rPr lang="en-GB" dirty="0" err="1"/>
              <a:t>herkömmliche</a:t>
            </a:r>
            <a:r>
              <a:rPr lang="en-GB" dirty="0"/>
              <a:t> </a:t>
            </a:r>
            <a:r>
              <a:rPr lang="en-GB" dirty="0" err="1"/>
              <a:t>Risikofaktoren</a:t>
            </a:r>
            <a:r>
              <a:rPr lang="en-GB" dirty="0"/>
              <a:t>, z. B. das </a:t>
            </a:r>
            <a:r>
              <a:rPr lang="en-GB" dirty="0" err="1"/>
              <a:t>Rauchen</a:t>
            </a:r>
            <a:r>
              <a:rPr lang="en-GB" dirty="0"/>
              <a:t>. </a:t>
            </a:r>
          </a:p>
        </p:txBody>
      </p:sp>
      <p:pic>
        <p:nvPicPr>
          <p:cNvPr id="1032" name="Picture 8" descr="Sticker Love Sticker by Ai and Aiko">
            <a:extLst>
              <a:ext uri="{FF2B5EF4-FFF2-40B4-BE49-F238E27FC236}">
                <a16:creationId xmlns:a16="http://schemas.microsoft.com/office/drawing/2014/main" id="{B6BEDF2E-2446-4CFA-8BFF-2AB7951E3297}"/>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9452113" y="615059"/>
            <a:ext cx="1687958" cy="208819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9A7B2065-6E09-44A6-BEAC-1AD15C99BF7E}"/>
              </a:ext>
            </a:extLst>
          </p:cNvPr>
          <p:cNvPicPr>
            <a:picLocks noChangeAspect="1"/>
          </p:cNvPicPr>
          <p:nvPr/>
        </p:nvPicPr>
        <p:blipFill rotWithShape="1">
          <a:blip r:embed="rId8"/>
          <a:srcRect l="9956" t="33957" r="1186" b="30530"/>
          <a:stretch/>
        </p:blipFill>
        <p:spPr>
          <a:xfrm>
            <a:off x="207056" y="2505377"/>
            <a:ext cx="2778369" cy="1570220"/>
          </a:xfrm>
          <a:prstGeom prst="rect">
            <a:avLst/>
          </a:prstGeom>
        </p:spPr>
      </p:pic>
      <p:sp>
        <p:nvSpPr>
          <p:cNvPr id="4" name="TextBox 3">
            <a:extLst>
              <a:ext uri="{FF2B5EF4-FFF2-40B4-BE49-F238E27FC236}">
                <a16:creationId xmlns:a16="http://schemas.microsoft.com/office/drawing/2014/main" id="{85A745C4-4646-4C46-83EF-300B3E848DEC}"/>
              </a:ext>
            </a:extLst>
          </p:cNvPr>
          <p:cNvSpPr txBox="1"/>
          <p:nvPr/>
        </p:nvSpPr>
        <p:spPr>
          <a:xfrm>
            <a:off x="6410739" y="1282148"/>
            <a:ext cx="184731" cy="369332"/>
          </a:xfrm>
          <a:prstGeom prst="rect">
            <a:avLst/>
          </a:prstGeom>
          <a:noFill/>
        </p:spPr>
        <p:txBody>
          <a:bodyPr wrap="none" rtlCol="0">
            <a:spAutoFit/>
          </a:bodyPr>
          <a:lstStyle/>
          <a:p>
            <a:endParaRPr lang="en-DE"/>
          </a:p>
        </p:txBody>
      </p:sp>
      <p:pic>
        <p:nvPicPr>
          <p:cNvPr id="5" name="people7">
            <a:hlinkClick r:id="" action="ppaction://media"/>
            <a:extLst>
              <a:ext uri="{FF2B5EF4-FFF2-40B4-BE49-F238E27FC236}">
                <a16:creationId xmlns:a16="http://schemas.microsoft.com/office/drawing/2014/main" id="{78854942-5A14-4AD3-8C42-93DF0F92B541}"/>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783331" y="4578724"/>
            <a:ext cx="487363" cy="487363"/>
          </a:xfrm>
          <a:prstGeom prst="ellipse">
            <a:avLst/>
          </a:prstGeom>
          <a:ln>
            <a:noFill/>
          </a:ln>
          <a:effectLst>
            <a:softEdge rad="112500"/>
          </a:effectLst>
        </p:spPr>
      </p:pic>
    </p:spTree>
    <p:extLst>
      <p:ext uri="{BB962C8B-B14F-4D97-AF65-F5344CB8AC3E}">
        <p14:creationId xmlns:p14="http://schemas.microsoft.com/office/powerpoint/2010/main" val="1486933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9E441C3-635B-5042-BB61-7EFB6B8BBA30}"/>
              </a:ext>
            </a:extLst>
          </p:cNvPr>
          <p:cNvPicPr>
            <a:picLocks noChangeAspect="1"/>
          </p:cNvPicPr>
          <p:nvPr/>
        </p:nvPicPr>
        <p:blipFill>
          <a:blip r:embed="rId2"/>
          <a:stretch>
            <a:fillRect/>
          </a:stretch>
        </p:blipFill>
        <p:spPr>
          <a:xfrm>
            <a:off x="685667" y="5404853"/>
            <a:ext cx="3842093" cy="1100069"/>
          </a:xfrm>
          <a:prstGeom prst="rect">
            <a:avLst/>
          </a:prstGeom>
        </p:spPr>
      </p:pic>
      <p:sp>
        <p:nvSpPr>
          <p:cNvPr id="9" name="TextBox 8">
            <a:extLst>
              <a:ext uri="{FF2B5EF4-FFF2-40B4-BE49-F238E27FC236}">
                <a16:creationId xmlns:a16="http://schemas.microsoft.com/office/drawing/2014/main" id="{807D66F0-42A7-3E42-B51B-728AD87A5260}"/>
              </a:ext>
            </a:extLst>
          </p:cNvPr>
          <p:cNvSpPr txBox="1"/>
          <p:nvPr/>
        </p:nvSpPr>
        <p:spPr>
          <a:xfrm>
            <a:off x="4775410" y="5800865"/>
            <a:ext cx="5225973" cy="646331"/>
          </a:xfrm>
          <a:prstGeom prst="rect">
            <a:avLst/>
          </a:prstGeom>
          <a:noFill/>
        </p:spPr>
        <p:txBody>
          <a:bodyPr wrap="square" rtlCol="0">
            <a:spAutoFit/>
          </a:bodyPr>
          <a:lstStyle/>
          <a:p>
            <a:r>
              <a:rPr lang="en-IE" sz="900" dirty="0">
                <a:latin typeface="Arial" panose="020B0604020202020204" pitchFamily="34" charset="0"/>
                <a:cs typeface="Arial" panose="020B0604020202020204" pitchFamily="34" charset="0"/>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p>
          <a:p>
            <a:endParaRPr lang="en-US" sz="900" dirty="0">
              <a:latin typeface="Arial" panose="020B0604020202020204" pitchFamily="34" charset="0"/>
              <a:cs typeface="Arial" panose="020B0604020202020204" pitchFamily="34" charset="0"/>
            </a:endParaRPr>
          </a:p>
        </p:txBody>
      </p:sp>
      <p:pic>
        <p:nvPicPr>
          <p:cNvPr id="2" name="Picture 1" descr="Logo&#10;&#10;Description automatically generated">
            <a:extLst>
              <a:ext uri="{FF2B5EF4-FFF2-40B4-BE49-F238E27FC236}">
                <a16:creationId xmlns:a16="http://schemas.microsoft.com/office/drawing/2014/main" id="{EADF125F-3785-42C7-B37B-68A55959A148}"/>
              </a:ext>
            </a:extLst>
          </p:cNvPr>
          <p:cNvPicPr>
            <a:picLocks noChangeAspect="1"/>
          </p:cNvPicPr>
          <p:nvPr/>
        </p:nvPicPr>
        <p:blipFill>
          <a:blip r:embed="rId3"/>
          <a:stretch>
            <a:fillRect/>
          </a:stretch>
        </p:blipFill>
        <p:spPr>
          <a:xfrm>
            <a:off x="1661833" y="484553"/>
            <a:ext cx="9126982" cy="2347636"/>
          </a:xfrm>
          <a:prstGeom prst="rect">
            <a:avLst/>
          </a:prstGeom>
        </p:spPr>
      </p:pic>
      <p:pic>
        <p:nvPicPr>
          <p:cNvPr id="5" name="Picture 4" descr="Logo&#10;&#10;Description automatically generated">
            <a:extLst>
              <a:ext uri="{FF2B5EF4-FFF2-40B4-BE49-F238E27FC236}">
                <a16:creationId xmlns:a16="http://schemas.microsoft.com/office/drawing/2014/main" id="{01AADBE4-8C29-4F31-B015-B9B6B22B4321}"/>
              </a:ext>
            </a:extLst>
          </p:cNvPr>
          <p:cNvPicPr>
            <a:picLocks noChangeAspect="1"/>
          </p:cNvPicPr>
          <p:nvPr/>
        </p:nvPicPr>
        <p:blipFill>
          <a:blip r:embed="rId4"/>
          <a:stretch>
            <a:fillRect/>
          </a:stretch>
        </p:blipFill>
        <p:spPr>
          <a:xfrm>
            <a:off x="6293938" y="3151829"/>
            <a:ext cx="1768022" cy="1768022"/>
          </a:xfrm>
          <a:prstGeom prst="rect">
            <a:avLst/>
          </a:prstGeom>
        </p:spPr>
      </p:pic>
      <p:pic>
        <p:nvPicPr>
          <p:cNvPr id="10" name="Picture 9" descr="Logo&#10;&#10;Description automatically generated">
            <a:extLst>
              <a:ext uri="{FF2B5EF4-FFF2-40B4-BE49-F238E27FC236}">
                <a16:creationId xmlns:a16="http://schemas.microsoft.com/office/drawing/2014/main" id="{CE2B6AE9-5474-4983-AB9A-5A1D8440CDC7}"/>
              </a:ext>
            </a:extLst>
          </p:cNvPr>
          <p:cNvPicPr>
            <a:picLocks noChangeAspect="1"/>
          </p:cNvPicPr>
          <p:nvPr/>
        </p:nvPicPr>
        <p:blipFill>
          <a:blip r:embed="rId5"/>
          <a:stretch>
            <a:fillRect/>
          </a:stretch>
        </p:blipFill>
        <p:spPr>
          <a:xfrm>
            <a:off x="9123983" y="4018273"/>
            <a:ext cx="2600657" cy="1296214"/>
          </a:xfrm>
          <a:prstGeom prst="rect">
            <a:avLst/>
          </a:prstGeom>
        </p:spPr>
      </p:pic>
      <p:pic>
        <p:nvPicPr>
          <p:cNvPr id="20" name="Picture 19" descr="A close up of a sign&#10;&#10;Description automatically generated">
            <a:extLst>
              <a:ext uri="{FF2B5EF4-FFF2-40B4-BE49-F238E27FC236}">
                <a16:creationId xmlns:a16="http://schemas.microsoft.com/office/drawing/2014/main" id="{33F577F2-335F-4EF7-8A45-402250157E75}"/>
              </a:ext>
            </a:extLst>
          </p:cNvPr>
          <p:cNvPicPr>
            <a:picLocks noChangeAspect="1"/>
          </p:cNvPicPr>
          <p:nvPr/>
        </p:nvPicPr>
        <p:blipFill>
          <a:blip r:embed="rId6"/>
          <a:stretch>
            <a:fillRect/>
          </a:stretch>
        </p:blipFill>
        <p:spPr>
          <a:xfrm>
            <a:off x="4010116" y="3180677"/>
            <a:ext cx="1348499" cy="1936239"/>
          </a:xfrm>
          <a:prstGeom prst="rect">
            <a:avLst/>
          </a:prstGeom>
        </p:spPr>
      </p:pic>
      <p:pic>
        <p:nvPicPr>
          <p:cNvPr id="22" name="Picture 21" descr="Logo&#10;&#10;Description automatically generated">
            <a:extLst>
              <a:ext uri="{FF2B5EF4-FFF2-40B4-BE49-F238E27FC236}">
                <a16:creationId xmlns:a16="http://schemas.microsoft.com/office/drawing/2014/main" id="{47DE0931-0B96-418B-9BBE-2979FE35D7D9}"/>
              </a:ext>
            </a:extLst>
          </p:cNvPr>
          <p:cNvPicPr>
            <a:picLocks noChangeAspect="1"/>
          </p:cNvPicPr>
          <p:nvPr/>
        </p:nvPicPr>
        <p:blipFill>
          <a:blip r:embed="rId7"/>
          <a:stretch>
            <a:fillRect/>
          </a:stretch>
        </p:blipFill>
        <p:spPr>
          <a:xfrm>
            <a:off x="1087302" y="4148796"/>
            <a:ext cx="1840487" cy="619631"/>
          </a:xfrm>
          <a:prstGeom prst="rect">
            <a:avLst/>
          </a:prstGeom>
        </p:spPr>
      </p:pic>
      <p:pic>
        <p:nvPicPr>
          <p:cNvPr id="24" name="Picture 23" descr="A picture containing drawing, sign&#10;&#10;Description automatically generated">
            <a:extLst>
              <a:ext uri="{FF2B5EF4-FFF2-40B4-BE49-F238E27FC236}">
                <a16:creationId xmlns:a16="http://schemas.microsoft.com/office/drawing/2014/main" id="{ACDF5DB2-C92F-49AA-A604-F53591E81CF1}"/>
              </a:ext>
            </a:extLst>
          </p:cNvPr>
          <p:cNvPicPr>
            <a:picLocks noChangeAspect="1"/>
          </p:cNvPicPr>
          <p:nvPr/>
        </p:nvPicPr>
        <p:blipFill>
          <a:blip r:embed="rId8"/>
          <a:stretch>
            <a:fillRect/>
          </a:stretch>
        </p:blipFill>
        <p:spPr>
          <a:xfrm>
            <a:off x="847529" y="3180677"/>
            <a:ext cx="2080260" cy="609219"/>
          </a:xfrm>
          <a:prstGeom prst="rect">
            <a:avLst/>
          </a:prstGeom>
        </p:spPr>
      </p:pic>
      <p:pic>
        <p:nvPicPr>
          <p:cNvPr id="26" name="Picture 25" descr="Icon&#10;&#10;Description automatically generated">
            <a:extLst>
              <a:ext uri="{FF2B5EF4-FFF2-40B4-BE49-F238E27FC236}">
                <a16:creationId xmlns:a16="http://schemas.microsoft.com/office/drawing/2014/main" id="{212746AA-9165-4163-B5F7-7A5A30C16232}"/>
              </a:ext>
            </a:extLst>
          </p:cNvPr>
          <p:cNvPicPr>
            <a:picLocks noChangeAspect="1"/>
          </p:cNvPicPr>
          <p:nvPr/>
        </p:nvPicPr>
        <p:blipFill>
          <a:blip r:embed="rId9"/>
          <a:stretch>
            <a:fillRect/>
          </a:stretch>
        </p:blipFill>
        <p:spPr>
          <a:xfrm>
            <a:off x="9123983" y="3011416"/>
            <a:ext cx="2345959" cy="888436"/>
          </a:xfrm>
          <a:prstGeom prst="rect">
            <a:avLst/>
          </a:prstGeom>
        </p:spPr>
      </p:pic>
    </p:spTree>
    <p:extLst>
      <p:ext uri="{BB962C8B-B14F-4D97-AF65-F5344CB8AC3E}">
        <p14:creationId xmlns:p14="http://schemas.microsoft.com/office/powerpoint/2010/main" val="79497281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2085</TotalTime>
  <Words>648</Words>
  <Application>Microsoft Office PowerPoint</Application>
  <PresentationFormat>Widescreen</PresentationFormat>
  <Paragraphs>15</Paragraphs>
  <Slides>8</Slides>
  <Notes>0</Notes>
  <HiddenSlides>0</HiddenSlides>
  <MMClips>7</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Arial Rounded MT Bold</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FIPL4</dc:creator>
  <cp:lastModifiedBy>admin</cp:lastModifiedBy>
  <cp:revision>32</cp:revision>
  <dcterms:created xsi:type="dcterms:W3CDTF">2020-10-05T11:11:44Z</dcterms:created>
  <dcterms:modified xsi:type="dcterms:W3CDTF">2022-03-16T11:26:10Z</dcterms:modified>
</cp:coreProperties>
</file>